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5" r:id="rId1"/>
  </p:sldMasterIdLst>
  <p:sldIdLst>
    <p:sldId id="256" r:id="rId2"/>
    <p:sldId id="325" r:id="rId3"/>
    <p:sldId id="326" r:id="rId4"/>
    <p:sldId id="286" r:id="rId5"/>
    <p:sldId id="300" r:id="rId6"/>
    <p:sldId id="291" r:id="rId7"/>
    <p:sldId id="297" r:id="rId8"/>
    <p:sldId id="301" r:id="rId9"/>
    <p:sldId id="276" r:id="rId10"/>
    <p:sldId id="302" r:id="rId11"/>
    <p:sldId id="278" r:id="rId12"/>
    <p:sldId id="303" r:id="rId13"/>
    <p:sldId id="270" r:id="rId14"/>
    <p:sldId id="283" r:id="rId15"/>
    <p:sldId id="281" r:id="rId16"/>
    <p:sldId id="322" r:id="rId17"/>
    <p:sldId id="311" r:id="rId18"/>
    <p:sldId id="317" r:id="rId19"/>
    <p:sldId id="315" r:id="rId20"/>
    <p:sldId id="318" r:id="rId21"/>
    <p:sldId id="319" r:id="rId22"/>
    <p:sldId id="312" r:id="rId23"/>
    <p:sldId id="313" r:id="rId24"/>
    <p:sldId id="320" r:id="rId25"/>
    <p:sldId id="316" r:id="rId26"/>
    <p:sldId id="321" r:id="rId27"/>
    <p:sldId id="314" r:id="rId28"/>
    <p:sldId id="323" r:id="rId29"/>
    <p:sldId id="32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92" autoAdjust="0"/>
    <p:restoredTop sz="94660"/>
  </p:normalViewPr>
  <p:slideViewPr>
    <p:cSldViewPr snapToGrid="0">
      <p:cViewPr>
        <p:scale>
          <a:sx n="66" d="100"/>
          <a:sy n="66" d="100"/>
        </p:scale>
        <p:origin x="-332" y="-1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0"/>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D19FB2-3AAB-4D03-B13A-2960828C78E3}" type="datetimeFigureOut">
              <a:rPr lang="en-US" smtClean="0"/>
              <a:pPr/>
              <a:t>6/1/2022</a:t>
            </a:fld>
            <a:endParaRPr lang="en-US" dirty="0"/>
          </a:p>
        </p:txBody>
      </p:sp>
      <p:sp>
        <p:nvSpPr>
          <p:cNvPr id="5" name="Нижний колонтитул 4"/>
          <p:cNvSpPr>
            <a:spLocks noGrp="1"/>
          </p:cNvSpPr>
          <p:nvPr>
            <p:ph type="ftr" sz="quarter" idx="11"/>
          </p:nvPr>
        </p:nvSpPr>
        <p:spPr/>
        <p:txBody>
          <a:bodyPr/>
          <a:lstStyle/>
          <a:p>
            <a:r>
              <a:rPr lang="en-US"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ED02AE-B9A4-47BD-AF8E-97E16144138B}" type="datetimeFigureOut">
              <a:rPr lang="en-US" smtClean="0"/>
              <a:pPr/>
              <a:t>6/1/2022</a:t>
            </a:fld>
            <a:endParaRPr lang="en-US" dirty="0"/>
          </a:p>
        </p:txBody>
      </p:sp>
      <p:sp>
        <p:nvSpPr>
          <p:cNvPr id="5" name="Нижний колонтитул 4"/>
          <p:cNvSpPr>
            <a:spLocks noGrp="1"/>
          </p:cNvSpPr>
          <p:nvPr>
            <p:ph type="ftr" sz="quarter" idx="11"/>
          </p:nvPr>
        </p:nvSpPr>
        <p:spPr/>
        <p:txBody>
          <a:bodyPr/>
          <a:lstStyle/>
          <a:p>
            <a:r>
              <a:rPr lang="en-US"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3"/>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3"/>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0FD78B-DB02-4362-BCDC-98A55456977C}" type="datetimeFigureOut">
              <a:rPr lang="en-US" smtClean="0"/>
              <a:pPr/>
              <a:t>6/1/2022</a:t>
            </a:fld>
            <a:endParaRPr lang="en-US" dirty="0"/>
          </a:p>
        </p:txBody>
      </p:sp>
      <p:sp>
        <p:nvSpPr>
          <p:cNvPr id="5" name="Нижний колонтитул 4"/>
          <p:cNvSpPr>
            <a:spLocks noGrp="1"/>
          </p:cNvSpPr>
          <p:nvPr>
            <p:ph type="ftr" sz="quarter" idx="11"/>
          </p:nvPr>
        </p:nvSpPr>
        <p:spPr/>
        <p:txBody>
          <a:bodyPr/>
          <a:lstStyle/>
          <a:p>
            <a:r>
              <a:rPr lang="en-US"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916976-5D93-46E4-A98A-FAD63E4D0EA8}" type="datetimeFigureOut">
              <a:rPr lang="en-US" smtClean="0"/>
              <a:pPr/>
              <a:t>6/1/2022</a:t>
            </a:fld>
            <a:endParaRPr lang="en-US" dirty="0"/>
          </a:p>
        </p:txBody>
      </p:sp>
      <p:sp>
        <p:nvSpPr>
          <p:cNvPr id="5" name="Нижний колонтитул 4"/>
          <p:cNvSpPr>
            <a:spLocks noGrp="1"/>
          </p:cNvSpPr>
          <p:nvPr>
            <p:ph type="ftr" sz="quarter" idx="11"/>
          </p:nvPr>
        </p:nvSpPr>
        <p:spPr/>
        <p:txBody>
          <a:bodyPr/>
          <a:lstStyle/>
          <a:p>
            <a:r>
              <a:rPr lang="en-US"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F39F4F5-F4D2-4D2A-AB60-88D37ADCB869}" type="datetimeFigureOut">
              <a:rPr lang="en-US" smtClean="0"/>
              <a:pPr/>
              <a:t>6/1/2022</a:t>
            </a:fld>
            <a:endParaRPr lang="en-US" dirty="0"/>
          </a:p>
        </p:txBody>
      </p:sp>
      <p:sp>
        <p:nvSpPr>
          <p:cNvPr id="5" name="Нижний колонтитул 4"/>
          <p:cNvSpPr>
            <a:spLocks noGrp="1"/>
          </p:cNvSpPr>
          <p:nvPr>
            <p:ph type="ftr" sz="quarter" idx="11"/>
          </p:nvPr>
        </p:nvSpPr>
        <p:spPr/>
        <p:txBody>
          <a:bodyPr/>
          <a:lstStyle/>
          <a:p>
            <a:r>
              <a:rPr lang="en-US" smtClean="0"/>
              <a:t>
              </a:t>
            </a:r>
            <a:endParaRPr lang="en-US" dirty="0"/>
          </a:p>
        </p:txBody>
      </p:sp>
      <p:sp>
        <p:nvSpPr>
          <p:cNvPr id="6" name="Номер слайда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23BC6CE-6D1E-47E5-8859-F31AC5380EB2}" type="datetimeFigureOut">
              <a:rPr lang="en-US" smtClean="0"/>
              <a:pPr/>
              <a:t>6/1/2022</a:t>
            </a:fld>
            <a:endParaRPr lang="en-US" dirty="0"/>
          </a:p>
        </p:txBody>
      </p:sp>
      <p:sp>
        <p:nvSpPr>
          <p:cNvPr id="6" name="Нижний колонтитул 5"/>
          <p:cNvSpPr>
            <a:spLocks noGrp="1"/>
          </p:cNvSpPr>
          <p:nvPr>
            <p:ph type="ftr" sz="quarter" idx="11"/>
          </p:nvPr>
        </p:nvSpPr>
        <p:spPr/>
        <p:txBody>
          <a:bodyPr/>
          <a:lstStyle/>
          <a:p>
            <a:r>
              <a:rPr lang="en-US"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1B4E7C4-4DA4-404D-9965-B13F2DD7D8BF}" type="datetimeFigureOut">
              <a:rPr lang="en-US" smtClean="0"/>
              <a:pPr/>
              <a:t>6/1/2022</a:t>
            </a:fld>
            <a:endParaRPr lang="en-US" dirty="0"/>
          </a:p>
        </p:txBody>
      </p:sp>
      <p:sp>
        <p:nvSpPr>
          <p:cNvPr id="8" name="Нижний колонтитул 7"/>
          <p:cNvSpPr>
            <a:spLocks noGrp="1"/>
          </p:cNvSpPr>
          <p:nvPr>
            <p:ph type="ftr" sz="quarter" idx="11"/>
          </p:nvPr>
        </p:nvSpPr>
        <p:spPr/>
        <p:txBody>
          <a:bodyPr/>
          <a:lstStyle/>
          <a:p>
            <a:r>
              <a:rPr lang="en-US" smtClean="0"/>
              <a:t>
              </a:t>
            </a:r>
            <a:endParaRPr lang="en-US" dirty="0"/>
          </a:p>
        </p:txBody>
      </p:sp>
      <p:sp>
        <p:nvSpPr>
          <p:cNvPr id="9" name="Номер слайда 8"/>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6FB7AA-4A53-424F-AD41-70827B6504BA}" type="datetimeFigureOut">
              <a:rPr lang="en-US" smtClean="0"/>
              <a:pPr/>
              <a:t>6/1/2022</a:t>
            </a:fld>
            <a:endParaRPr lang="en-US" dirty="0"/>
          </a:p>
        </p:txBody>
      </p:sp>
      <p:sp>
        <p:nvSpPr>
          <p:cNvPr id="4" name="Нижний колонтитул 3"/>
          <p:cNvSpPr>
            <a:spLocks noGrp="1"/>
          </p:cNvSpPr>
          <p:nvPr>
            <p:ph type="ftr" sz="quarter" idx="11"/>
          </p:nvPr>
        </p:nvSpPr>
        <p:spPr/>
        <p:txBody>
          <a:bodyPr/>
          <a:lstStyle/>
          <a:p>
            <a:r>
              <a:rPr lang="en-US" smtClean="0"/>
              <a:t>
              </a:t>
            </a:r>
            <a:endParaRPr lang="en-US" dirty="0"/>
          </a:p>
        </p:txBody>
      </p:sp>
      <p:sp>
        <p:nvSpPr>
          <p:cNvPr id="5" name="Номер слайда 4"/>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884882-FB12-4BC8-9960-9AD8104D7FAE}" type="datetimeFigureOut">
              <a:rPr lang="en-US" smtClean="0"/>
              <a:pPr/>
              <a:t>6/1/2022</a:t>
            </a:fld>
            <a:endParaRPr lang="en-US" dirty="0"/>
          </a:p>
        </p:txBody>
      </p:sp>
      <p:sp>
        <p:nvSpPr>
          <p:cNvPr id="3" name="Нижний колонтитул 2"/>
          <p:cNvSpPr>
            <a:spLocks noGrp="1"/>
          </p:cNvSpPr>
          <p:nvPr>
            <p:ph type="ftr" sz="quarter" idx="11"/>
          </p:nvPr>
        </p:nvSpPr>
        <p:spPr/>
        <p:txBody>
          <a:bodyPr/>
          <a:lstStyle/>
          <a:p>
            <a:r>
              <a:rPr lang="en-US" smtClean="0"/>
              <a:t>
              </a:t>
            </a:r>
            <a:endParaRPr lang="en-US" dirty="0"/>
          </a:p>
        </p:txBody>
      </p:sp>
      <p:sp>
        <p:nvSpPr>
          <p:cNvPr id="4" name="Номер слайда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D1BD23-6E54-4D9D-AD88-A2813C73CC25}" type="datetimeFigureOut">
              <a:rPr lang="en-US" smtClean="0"/>
              <a:pPr/>
              <a:t>6/1/2022</a:t>
            </a:fld>
            <a:endParaRPr lang="en-US" dirty="0"/>
          </a:p>
        </p:txBody>
      </p:sp>
      <p:sp>
        <p:nvSpPr>
          <p:cNvPr id="6" name="Нижний колонтитул 5"/>
          <p:cNvSpPr>
            <a:spLocks noGrp="1"/>
          </p:cNvSpPr>
          <p:nvPr>
            <p:ph type="ftr" sz="quarter" idx="11"/>
          </p:nvPr>
        </p:nvSpPr>
        <p:spPr/>
        <p:txBody>
          <a:bodyPr/>
          <a:lstStyle/>
          <a:p>
            <a:r>
              <a:rPr lang="en-US"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471A834-4F3C-4AF9-9C74-05EC35A0F292}" type="datetimeFigureOut">
              <a:rPr lang="en-US" smtClean="0"/>
              <a:pPr/>
              <a:t>6/1/2022</a:t>
            </a:fld>
            <a:endParaRPr lang="en-US" dirty="0"/>
          </a:p>
        </p:txBody>
      </p:sp>
      <p:sp>
        <p:nvSpPr>
          <p:cNvPr id="6" name="Нижний колонтитул 5"/>
          <p:cNvSpPr>
            <a:spLocks noGrp="1"/>
          </p:cNvSpPr>
          <p:nvPr>
            <p:ph type="ftr" sz="quarter" idx="11"/>
          </p:nvPr>
        </p:nvSpPr>
        <p:spPr/>
        <p:txBody>
          <a:bodyPr/>
          <a:lstStyle/>
          <a:p>
            <a:r>
              <a:rPr lang="en-US" smtClean="0"/>
              <a:t>
              </a:t>
            </a:r>
            <a:endParaRPr lang="en-US" dirty="0"/>
          </a:p>
        </p:txBody>
      </p:sp>
      <p:sp>
        <p:nvSpPr>
          <p:cNvPr id="7" name="Номер слайда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l="-5000"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F1133-3259-4C45-BABA-5B62D9C6F78D}" type="datetimeFigureOut">
              <a:rPr lang="en-US" smtClean="0"/>
              <a:pPr/>
              <a:t>6/1/2022</a:t>
            </a:fld>
            <a:endParaRPr lang="en-US" dirty="0"/>
          </a:p>
        </p:txBody>
      </p:sp>
      <p:sp>
        <p:nvSpPr>
          <p:cNvPr id="5" name="Нижний колонтитул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a:t>
            </a:r>
            <a:endParaRPr lang="en-US" dirty="0"/>
          </a:p>
        </p:txBody>
      </p:sp>
      <p:sp>
        <p:nvSpPr>
          <p:cNvPr id="6" name="Номер слайда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630_360_1647183161-711.jpg"/>
          <p:cNvPicPr>
            <a:picLocks noChangeAspect="1"/>
          </p:cNvPicPr>
          <p:nvPr/>
        </p:nvPicPr>
        <p:blipFill>
          <a:blip r:embed="rId2"/>
          <a:stretch>
            <a:fillRect/>
          </a:stretch>
        </p:blipFill>
        <p:spPr>
          <a:xfrm>
            <a:off x="2627697" y="2724092"/>
            <a:ext cx="6947988" cy="3970278"/>
          </a:xfrm>
          <a:prstGeom prst="rect">
            <a:avLst/>
          </a:prstGeom>
          <a:ln>
            <a:noFill/>
          </a:ln>
          <a:effectLst>
            <a:softEdge rad="112500"/>
          </a:effectLst>
        </p:spPr>
      </p:pic>
      <p:sp>
        <p:nvSpPr>
          <p:cNvPr id="8" name="Прямоугольник 7"/>
          <p:cNvSpPr/>
          <p:nvPr/>
        </p:nvSpPr>
        <p:spPr>
          <a:xfrm>
            <a:off x="794753" y="510141"/>
            <a:ext cx="11150600" cy="1569660"/>
          </a:xfrm>
          <a:prstGeom prst="rect">
            <a:avLst/>
          </a:prstGeom>
          <a:noFill/>
        </p:spPr>
        <p:txBody>
          <a:bodyPr wrap="square" lIns="91440" tIns="45720" rIns="91440" bIns="45720">
            <a:spAutoFit/>
          </a:bodyPr>
          <a:lstStyle/>
          <a:p>
            <a:pPr algn="ctr"/>
            <a:r>
              <a:rPr lang="uk-UA" sz="32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Times New Roman" panose="02020603050405020304" pitchFamily="18" charset="0"/>
                <a:cs typeface="Times New Roman" panose="02020603050405020304" pitchFamily="18" charset="0"/>
              </a:rPr>
              <a:t>БІОЛОГІЧНА ЗБРОЯ. </a:t>
            </a:r>
            <a:endParaRPr lang="en-US" sz="32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Times New Roman" panose="02020603050405020304" pitchFamily="18" charset="0"/>
              <a:cs typeface="Times New Roman" panose="02020603050405020304" pitchFamily="18" charset="0"/>
            </a:endParaRPr>
          </a:p>
          <a:p>
            <a:pPr algn="ctr"/>
            <a:r>
              <a:rPr lang="uk-UA" sz="32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Times New Roman" panose="02020603050405020304" pitchFamily="18" charset="0"/>
                <a:cs typeface="Times New Roman" panose="02020603050405020304" pitchFamily="18" charset="0"/>
              </a:rPr>
              <a:t>ВИДИ, </a:t>
            </a:r>
            <a:r>
              <a:rPr lang="en-US" sz="32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Times New Roman" panose="02020603050405020304" pitchFamily="18" charset="0"/>
                <a:cs typeface="Times New Roman" panose="02020603050405020304" pitchFamily="18" charset="0"/>
              </a:rPr>
              <a:t> </a:t>
            </a:r>
            <a:r>
              <a:rPr lang="uk-UA" sz="32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Times New Roman" panose="02020603050405020304" pitchFamily="18" charset="0"/>
                <a:cs typeface="Times New Roman" panose="02020603050405020304" pitchFamily="18" charset="0"/>
              </a:rPr>
              <a:t>СПОСОБИ ЗАСТОСУВАННЯ, </a:t>
            </a:r>
          </a:p>
          <a:p>
            <a:pPr algn="ctr"/>
            <a:r>
              <a:rPr lang="uk-UA" sz="32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Times New Roman" panose="02020603050405020304" pitchFamily="18" charset="0"/>
                <a:cs typeface="Times New Roman" panose="02020603050405020304" pitchFamily="18" charset="0"/>
              </a:rPr>
              <a:t>МЕХАНІЗМИ ПЕРЕДАЧІ, СИМПТОМИ ЗАРАЖЕННЯ</a:t>
            </a:r>
            <a:endParaRPr lang="ru-RU" sz="32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4" name="Прямоугольник 3"/>
          <p:cNvSpPr/>
          <p:nvPr/>
        </p:nvSpPr>
        <p:spPr>
          <a:xfrm>
            <a:off x="4004110" y="0"/>
            <a:ext cx="4533498" cy="369332"/>
          </a:xfrm>
          <a:prstGeom prst="rect">
            <a:avLst/>
          </a:prstGeom>
        </p:spPr>
        <p:txBody>
          <a:bodyPr wrap="square">
            <a:spAutoFit/>
          </a:bodyPr>
          <a:lstStyle/>
          <a:p>
            <a:pPr lvl="0" algn="ctr" defTabSz="914400" fontAlgn="base">
              <a:spcBef>
                <a:spcPct val="0"/>
              </a:spcBef>
              <a:spcAft>
                <a:spcPct val="0"/>
              </a:spcAft>
            </a:pPr>
            <a:r>
              <a:rPr lang="ru-RU" b="1" dirty="0" err="1" smtClean="0">
                <a:latin typeface="Times New Roman" pitchFamily="18" charset="0"/>
                <a:ea typeface="Calibri" pitchFamily="34" charset="0"/>
                <a:cs typeface="Times New Roman" pitchFamily="18" charset="0"/>
              </a:rPr>
              <a:t>Черкаська</a:t>
            </a:r>
            <a:r>
              <a:rPr lang="ru-RU" b="1" dirty="0" smtClean="0">
                <a:latin typeface="Times New Roman" pitchFamily="18" charset="0"/>
                <a:ea typeface="Calibri" pitchFamily="34" charset="0"/>
                <a:cs typeface="Times New Roman" pitchFamily="18" charset="0"/>
              </a:rPr>
              <a:t> </a:t>
            </a:r>
            <a:r>
              <a:rPr lang="ru-RU" b="1" dirty="0" err="1" smtClean="0">
                <a:latin typeface="Times New Roman" pitchFamily="18" charset="0"/>
                <a:ea typeface="Calibri" pitchFamily="34" charset="0"/>
                <a:cs typeface="Times New Roman" pitchFamily="18" charset="0"/>
              </a:rPr>
              <a:t>медична</a:t>
            </a:r>
            <a:r>
              <a:rPr lang="ru-RU" b="1" dirty="0" smtClean="0">
                <a:latin typeface="Times New Roman" pitchFamily="18" charset="0"/>
                <a:ea typeface="Calibri" pitchFamily="34" charset="0"/>
                <a:cs typeface="Times New Roman" pitchFamily="18" charset="0"/>
              </a:rPr>
              <a:t> </a:t>
            </a:r>
            <a:r>
              <a:rPr lang="ru-RU" b="1" dirty="0" err="1" smtClean="0">
                <a:latin typeface="Times New Roman" pitchFamily="18" charset="0"/>
                <a:ea typeface="Calibri" pitchFamily="34" charset="0"/>
                <a:cs typeface="Times New Roman" pitchFamily="18" charset="0"/>
              </a:rPr>
              <a:t>академія</a:t>
            </a:r>
            <a:endParaRPr lang="ru-RU" dirty="0" smtClean="0">
              <a:latin typeface="Arial" pitchFamily="34" charset="0"/>
              <a:cs typeface="Arial" pitchFamily="34" charset="0"/>
            </a:endParaRPr>
          </a:p>
        </p:txBody>
      </p:sp>
    </p:spTree>
    <p:extLst>
      <p:ext uri="{BB962C8B-B14F-4D97-AF65-F5344CB8AC3E}">
        <p14:creationId xmlns="" xmlns:p14="http://schemas.microsoft.com/office/powerpoint/2010/main" val="37920869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2268" y="269507"/>
            <a:ext cx="10870131" cy="3051209"/>
          </a:xfrm>
        </p:spPr>
        <p:txBody>
          <a:bodyPr>
            <a:normAutofit/>
          </a:bodyPr>
          <a:lstStyle/>
          <a:p>
            <a:pPr algn="just">
              <a:buNone/>
            </a:pPr>
            <a:r>
              <a:rPr lang="ru-RU" sz="3600" b="1" i="1" dirty="0" smtClean="0"/>
              <a:t>           </a:t>
            </a:r>
            <a:r>
              <a:rPr lang="ru-RU" sz="3600" b="1" i="1" dirty="0" err="1" smtClean="0">
                <a:latin typeface="Times New Roman" pitchFamily="18" charset="0"/>
                <a:cs typeface="Times New Roman" pitchFamily="18" charset="0"/>
              </a:rPr>
              <a:t>Диверсійний</a:t>
            </a:r>
            <a:r>
              <a:rPr lang="ru-RU" sz="3600" b="1" i="1" dirty="0" smtClean="0">
                <a:latin typeface="Times New Roman" pitchFamily="18" charset="0"/>
                <a:cs typeface="Times New Roman" pitchFamily="18" charset="0"/>
              </a:rPr>
              <a:t> </a:t>
            </a:r>
            <a:r>
              <a:rPr lang="ru-RU" sz="3600" b="1" i="1" dirty="0" err="1">
                <a:latin typeface="Times New Roman" pitchFamily="18" charset="0"/>
                <a:cs typeface="Times New Roman" pitchFamily="18" charset="0"/>
              </a:rPr>
              <a:t>спосіб</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застосування</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біологічних</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засобів</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полягає</a:t>
            </a:r>
            <a:r>
              <a:rPr lang="ru-RU" sz="3600" dirty="0">
                <a:latin typeface="Times New Roman" pitchFamily="18" charset="0"/>
                <a:cs typeface="Times New Roman" pitchFamily="18" charset="0"/>
              </a:rPr>
              <a:t> в </a:t>
            </a:r>
            <a:r>
              <a:rPr lang="ru-RU" sz="3600" dirty="0" err="1" smtClean="0">
                <a:latin typeface="Times New Roman" pitchFamily="18" charset="0"/>
                <a:cs typeface="Times New Roman" pitchFamily="18" charset="0"/>
              </a:rPr>
              <a:t>навмисному</a:t>
            </a:r>
            <a:r>
              <a:rPr lang="ru-RU" sz="3600" dirty="0" smtClean="0">
                <a:latin typeface="Times New Roman" pitchFamily="18" charset="0"/>
                <a:cs typeface="Times New Roman" pitchFamily="18" charset="0"/>
              </a:rPr>
              <a:t> </a:t>
            </a:r>
            <a:r>
              <a:rPr lang="ru-RU" sz="3600" dirty="0" err="1">
                <a:latin typeface="Times New Roman" pitchFamily="18" charset="0"/>
                <a:cs typeface="Times New Roman" pitchFamily="18" charset="0"/>
              </a:rPr>
              <a:t>зараженні</a:t>
            </a:r>
            <a:r>
              <a:rPr lang="ru-RU" sz="3600" dirty="0">
                <a:latin typeface="Times New Roman" pitchFamily="18" charset="0"/>
                <a:cs typeface="Times New Roman" pitchFamily="18" charset="0"/>
              </a:rPr>
              <a:t> БЗ </a:t>
            </a:r>
            <a:r>
              <a:rPr lang="ru-RU" sz="3600" dirty="0" err="1">
                <a:latin typeface="Times New Roman" pitchFamily="18" charset="0"/>
                <a:cs typeface="Times New Roman" pitchFamily="18" charset="0"/>
              </a:rPr>
              <a:t>замкнутих</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просторів</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повітря</a:t>
            </a:r>
            <a:r>
              <a:rPr lang="ru-RU" sz="3600" dirty="0">
                <a:latin typeface="Times New Roman" pitchFamily="18" charset="0"/>
                <a:cs typeface="Times New Roman" pitchFamily="18" charset="0"/>
              </a:rPr>
              <a:t>, води, </a:t>
            </a:r>
            <a:r>
              <a:rPr lang="ru-RU" sz="3600" dirty="0" err="1">
                <a:latin typeface="Times New Roman" pitchFamily="18" charset="0"/>
                <a:cs typeface="Times New Roman" pitchFamily="18" charset="0"/>
              </a:rPr>
              <a:t>продовольства</a:t>
            </a:r>
            <a:r>
              <a:rPr lang="ru-RU" sz="3600" dirty="0">
                <a:latin typeface="Times New Roman" pitchFamily="18" charset="0"/>
                <a:cs typeface="Times New Roman" pitchFamily="18" charset="0"/>
              </a:rPr>
              <a:t> за </a:t>
            </a:r>
            <a:r>
              <a:rPr lang="ru-RU" sz="3600" dirty="0" err="1">
                <a:latin typeface="Times New Roman" pitchFamily="18" charset="0"/>
                <a:cs typeface="Times New Roman" pitchFamily="18" charset="0"/>
              </a:rPr>
              <a:t>допомогою</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диверсійного</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спорядження</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портативних</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генераторів</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аерозолів</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розпилюючих</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пеналів</a:t>
            </a:r>
            <a:r>
              <a:rPr lang="ru-RU" sz="3600" dirty="0">
                <a:latin typeface="Times New Roman" pitchFamily="18" charset="0"/>
                <a:cs typeface="Times New Roman" pitchFamily="18" charset="0"/>
              </a:rPr>
              <a:t> та </a:t>
            </a:r>
            <a:r>
              <a:rPr lang="ru-RU" sz="3600" dirty="0" err="1">
                <a:latin typeface="Times New Roman" pitchFamily="18" charset="0"/>
                <a:cs typeface="Times New Roman" pitchFamily="18" charset="0"/>
              </a:rPr>
              <a:t>ін</a:t>
            </a:r>
            <a:r>
              <a:rPr lang="ru-RU" sz="3600" dirty="0" smtClean="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pic>
        <p:nvPicPr>
          <p:cNvPr id="47106" name="Picture 2" descr="Аналітики Путіна лякають Росію чумою: Україна і Грузія готують біологічну  диверсію - Главком"/>
          <p:cNvPicPr>
            <a:picLocks noChangeAspect="1" noChangeArrowheads="1"/>
          </p:cNvPicPr>
          <p:nvPr/>
        </p:nvPicPr>
        <p:blipFill>
          <a:blip r:embed="rId2"/>
          <a:srcRect/>
          <a:stretch>
            <a:fillRect/>
          </a:stretch>
        </p:blipFill>
        <p:spPr bwMode="auto">
          <a:xfrm>
            <a:off x="4159684" y="3801978"/>
            <a:ext cx="5257807" cy="3056021"/>
          </a:xfrm>
          <a:prstGeom prst="rect">
            <a:avLst/>
          </a:prstGeom>
          <a:noFill/>
        </p:spPr>
      </p:pic>
      <p:pic>
        <p:nvPicPr>
          <p:cNvPr id="47108" name="Picture 4" descr="США та Великобританія прокоментували імовірну хімічну атаку в Маріуполі /  ГОРДОН"/>
          <p:cNvPicPr>
            <a:picLocks noChangeAspect="1" noChangeArrowheads="1"/>
          </p:cNvPicPr>
          <p:nvPr/>
        </p:nvPicPr>
        <p:blipFill>
          <a:blip r:embed="rId3"/>
          <a:srcRect/>
          <a:stretch>
            <a:fillRect/>
          </a:stretch>
        </p:blipFill>
        <p:spPr bwMode="auto">
          <a:xfrm>
            <a:off x="0" y="3830855"/>
            <a:ext cx="4138863" cy="3027145"/>
          </a:xfrm>
          <a:prstGeom prst="rect">
            <a:avLst/>
          </a:prstGeom>
          <a:noFill/>
        </p:spPr>
      </p:pic>
      <p:pic>
        <p:nvPicPr>
          <p:cNvPr id="9" name="Рисунок 8"/>
          <p:cNvPicPr>
            <a:picLocks noChangeAspect="1"/>
          </p:cNvPicPr>
          <p:nvPr/>
        </p:nvPicPr>
        <p:blipFill>
          <a:blip r:embed="rId4"/>
          <a:stretch>
            <a:fillRect/>
          </a:stretch>
        </p:blipFill>
        <p:spPr>
          <a:xfrm>
            <a:off x="9432702" y="3792353"/>
            <a:ext cx="2759298" cy="306564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8000"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800" y="495299"/>
            <a:ext cx="11772900" cy="3136901"/>
          </a:xfrm>
        </p:spPr>
        <p:txBody>
          <a:bodyPr>
            <a:noAutofit/>
          </a:bodyPr>
          <a:lstStyle/>
          <a:p>
            <a:pPr algn="just"/>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Трансмісивний</a:t>
            </a:r>
            <a:r>
              <a:rPr lang="ru-RU" sz="3600" b="1" i="1" dirty="0" smtClean="0">
                <a:latin typeface="Times New Roman" pitchFamily="18" charset="0"/>
                <a:cs typeface="Times New Roman" pitchFamily="18" charset="0"/>
              </a:rPr>
              <a:t> </a:t>
            </a:r>
            <a:r>
              <a:rPr lang="ru-RU" sz="3600" b="1" i="1" dirty="0" err="1">
                <a:latin typeface="Times New Roman" pitchFamily="18" charset="0"/>
                <a:cs typeface="Times New Roman" pitchFamily="18" charset="0"/>
              </a:rPr>
              <a:t>спосіб</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застосування</a:t>
            </a:r>
            <a:r>
              <a:rPr lang="ru-RU" sz="3600" b="1" i="1" dirty="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біологічних</a:t>
            </a: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засобів</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полягає</a:t>
            </a:r>
            <a:r>
              <a:rPr lang="ru-RU" sz="3600" dirty="0" smtClean="0">
                <a:latin typeface="Times New Roman" pitchFamily="18" charset="0"/>
                <a:cs typeface="Times New Roman" pitchFamily="18" charset="0"/>
              </a:rPr>
              <a:t> </a:t>
            </a:r>
            <a:r>
              <a:rPr lang="ru-RU" sz="3600" dirty="0">
                <a:latin typeface="Times New Roman" pitchFamily="18" charset="0"/>
                <a:cs typeface="Times New Roman" pitchFamily="18" charset="0"/>
              </a:rPr>
              <a:t>в </a:t>
            </a:r>
            <a:r>
              <a:rPr lang="ru-RU" sz="3600" dirty="0" err="1">
                <a:latin typeface="Times New Roman" pitchFamily="18" charset="0"/>
                <a:cs typeface="Times New Roman" pitchFamily="18" charset="0"/>
              </a:rPr>
              <a:t>навмисному</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розсіюванні</a:t>
            </a:r>
            <a:r>
              <a:rPr lang="ru-RU" sz="3600" dirty="0">
                <a:latin typeface="Times New Roman" pitchFamily="18" charset="0"/>
                <a:cs typeface="Times New Roman" pitchFamily="18" charset="0"/>
              </a:rPr>
              <a:t> в </a:t>
            </a:r>
            <a:r>
              <a:rPr lang="ru-RU" sz="3600" dirty="0" err="1">
                <a:latin typeface="Times New Roman" pitchFamily="18" charset="0"/>
                <a:cs typeface="Times New Roman" pitchFamily="18" charset="0"/>
              </a:rPr>
              <a:t>районі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цілі</a:t>
            </a:r>
            <a:r>
              <a:rPr lang="ru-RU" sz="3600" dirty="0">
                <a:latin typeface="Times New Roman" pitchFamily="18" charset="0"/>
                <a:cs typeface="Times New Roman" pitchFamily="18" charset="0"/>
              </a:rPr>
              <a:t> штучно </a:t>
            </a:r>
            <a:r>
              <a:rPr lang="ru-RU" sz="3600" dirty="0" err="1">
                <a:latin typeface="Times New Roman" pitchFamily="18" charset="0"/>
                <a:cs typeface="Times New Roman" pitchFamily="18" charset="0"/>
              </a:rPr>
              <a:t>заражених</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кровосисних</a:t>
            </a:r>
            <a:r>
              <a:rPr lang="ru-RU" sz="3600" dirty="0">
                <a:latin typeface="Times New Roman" pitchFamily="18" charset="0"/>
                <a:cs typeface="Times New Roman" pitchFamily="18" charset="0"/>
              </a:rPr>
              <a:t> членистоногих (</a:t>
            </a:r>
            <a:r>
              <a:rPr lang="ru-RU" sz="3600" dirty="0" err="1">
                <a:latin typeface="Times New Roman" pitchFamily="18" charset="0"/>
                <a:cs typeface="Times New Roman" pitchFamily="18" charset="0"/>
              </a:rPr>
              <a:t>кліщів</a:t>
            </a:r>
            <a:r>
              <a:rPr lang="ru-RU" sz="3600" dirty="0">
                <a:latin typeface="Times New Roman" pitchFamily="18" charset="0"/>
                <a:cs typeface="Times New Roman" pitchFamily="18" charset="0"/>
              </a:rPr>
              <a:t>) і комах (</a:t>
            </a:r>
            <a:r>
              <a:rPr lang="ru-RU" sz="3600" dirty="0" err="1">
                <a:latin typeface="Times New Roman" pitchFamily="18" charset="0"/>
                <a:cs typeface="Times New Roman" pitchFamily="18" charset="0"/>
              </a:rPr>
              <a:t>комарів</a:t>
            </a:r>
            <a:r>
              <a:rPr lang="ru-RU" sz="3600" dirty="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Більшість</a:t>
            </a:r>
            <a:r>
              <a:rPr lang="ru-RU" sz="3600" dirty="0" smtClean="0">
                <a:latin typeface="Times New Roman" pitchFamily="18" charset="0"/>
                <a:cs typeface="Times New Roman" pitchFamily="18" charset="0"/>
              </a:rPr>
              <a:t> </a:t>
            </a:r>
            <a:r>
              <a:rPr lang="ru-RU" sz="3600" dirty="0" err="1">
                <a:latin typeface="Times New Roman" pitchFamily="18" charset="0"/>
                <a:cs typeface="Times New Roman" pitchFamily="18" charset="0"/>
              </a:rPr>
              <a:t>кровосисних</a:t>
            </a:r>
            <a:r>
              <a:rPr lang="ru-RU" sz="3600" dirty="0">
                <a:latin typeface="Times New Roman" pitchFamily="18" charset="0"/>
                <a:cs typeface="Times New Roman" pitchFamily="18" charset="0"/>
              </a:rPr>
              <a:t> </a:t>
            </a:r>
            <a:r>
              <a:rPr lang="ru-RU" sz="3600" dirty="0" smtClean="0">
                <a:latin typeface="Times New Roman" pitchFamily="18" charset="0"/>
                <a:cs typeface="Times New Roman" pitchFamily="18" charset="0"/>
              </a:rPr>
              <a:t>членистоногих легко </a:t>
            </a:r>
            <a:r>
              <a:rPr lang="ru-RU" sz="3600" dirty="0" err="1">
                <a:latin typeface="Times New Roman" pitchFamily="18" charset="0"/>
                <a:cs typeface="Times New Roman" pitchFamily="18" charset="0"/>
              </a:rPr>
              <a:t>сприймають</a:t>
            </a:r>
            <a:r>
              <a:rPr lang="ru-RU" sz="3600" dirty="0">
                <a:latin typeface="Times New Roman" pitchFamily="18" charset="0"/>
                <a:cs typeface="Times New Roman" pitchFamily="18" charset="0"/>
              </a:rPr>
              <a:t> і </a:t>
            </a:r>
            <a:r>
              <a:rPr lang="ru-RU" sz="3600" dirty="0" err="1">
                <a:latin typeface="Times New Roman" pitchFamily="18" charset="0"/>
                <a:cs typeface="Times New Roman" pitchFamily="18" charset="0"/>
              </a:rPr>
              <a:t>довго</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зберігають</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окремих</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збудників</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небезпечних</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інфекційних</a:t>
            </a:r>
            <a:r>
              <a:rPr lang="ru-RU" sz="3600" dirty="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захворювань</a:t>
            </a:r>
            <a:endParaRPr lang="ru-RU" sz="3600" dirty="0">
              <a:latin typeface="Times New Roman" pitchFamily="18" charset="0"/>
              <a:cs typeface="Times New Roman" pitchFamily="18" charset="0"/>
            </a:endParaRPr>
          </a:p>
        </p:txBody>
      </p:sp>
      <p:pic>
        <p:nvPicPr>
          <p:cNvPr id="6" name="Рисунок 5" descr="29075nazibugs_678x320_front.jpg"/>
          <p:cNvPicPr>
            <a:picLocks noChangeAspect="1"/>
          </p:cNvPicPr>
          <p:nvPr/>
        </p:nvPicPr>
        <p:blipFill>
          <a:blip r:embed="rId3"/>
          <a:stretch>
            <a:fillRect/>
          </a:stretch>
        </p:blipFill>
        <p:spPr>
          <a:xfrm>
            <a:off x="5659654" y="3927107"/>
            <a:ext cx="6532345" cy="2930893"/>
          </a:xfrm>
          <a:prstGeom prst="rect">
            <a:avLst/>
          </a:prstGeom>
        </p:spPr>
      </p:pic>
      <p:sp>
        <p:nvSpPr>
          <p:cNvPr id="39938" name="AutoShape 2" descr="Лица малярии / Люди / Funtema — развлекательная сет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age770x420cropped.jpg"/>
          <p:cNvPicPr>
            <a:picLocks noChangeAspect="1"/>
          </p:cNvPicPr>
          <p:nvPr/>
        </p:nvPicPr>
        <p:blipFill>
          <a:blip r:embed="rId4">
            <a:grayscl/>
          </a:blip>
          <a:stretch>
            <a:fillRect/>
          </a:stretch>
        </p:blipFill>
        <p:spPr>
          <a:xfrm>
            <a:off x="-1" y="3965607"/>
            <a:ext cx="5688531" cy="2892393"/>
          </a:xfrm>
          <a:prstGeom prst="rect">
            <a:avLst/>
          </a:prstGeom>
        </p:spPr>
      </p:pic>
    </p:spTree>
    <p:extLst>
      <p:ext uri="{BB962C8B-B14F-4D97-AF65-F5344CB8AC3E}">
        <p14:creationId xmlns="" xmlns:p14="http://schemas.microsoft.com/office/powerpoint/2010/main" val="3515813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4380" y="285149"/>
            <a:ext cx="9926720" cy="5942396"/>
          </a:xfrm>
        </p:spPr>
        <p:txBody>
          <a:bodyPr>
            <a:noAutofit/>
          </a:bodyPr>
          <a:lstStyle/>
          <a:p>
            <a:pPr marL="0" indent="0" algn="ctr">
              <a:buNone/>
            </a:pPr>
            <a:r>
              <a:rPr lang="ru-RU"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Застосування</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біологічних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засобів</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пов'язане</a:t>
            </a:r>
            <a:r>
              <a:rPr lang="ru-RU" b="1" dirty="0">
                <a:latin typeface="Times New Roman" panose="02020603050405020304" pitchFamily="18" charset="0"/>
                <a:cs typeface="Times New Roman" panose="02020603050405020304" pitchFamily="18" charset="0"/>
              </a:rPr>
              <a:t> з </a:t>
            </a:r>
            <a:r>
              <a:rPr lang="ru-RU" b="1" dirty="0" err="1">
                <a:latin typeface="Times New Roman" panose="02020603050405020304" pitchFamily="18" charset="0"/>
                <a:cs typeface="Times New Roman" panose="02020603050405020304" pitchFamily="18" charset="0"/>
              </a:rPr>
              <a:t>властивостями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патогенних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мікробів</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проникати</a:t>
            </a:r>
            <a:r>
              <a:rPr lang="ru-RU" b="1" dirty="0">
                <a:latin typeface="Times New Roman" panose="02020603050405020304" pitchFamily="18" charset="0"/>
                <a:cs typeface="Times New Roman" panose="02020603050405020304" pitchFamily="18" charset="0"/>
              </a:rPr>
              <a:t> в </a:t>
            </a:r>
            <a:r>
              <a:rPr lang="ru-RU" b="1" dirty="0" err="1">
                <a:latin typeface="Times New Roman" panose="02020603050405020304" pitchFamily="18" charset="0"/>
                <a:cs typeface="Times New Roman" panose="02020603050405020304" pitchFamily="18" charset="0"/>
              </a:rPr>
              <a:t>організм</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людини</a:t>
            </a:r>
            <a:r>
              <a:rPr lang="ru-RU" b="1" dirty="0">
                <a:latin typeface="Times New Roman" panose="02020603050405020304" pitchFamily="18" charset="0"/>
                <a:cs typeface="Times New Roman" panose="02020603050405020304" pitchFamily="18" charset="0"/>
              </a:rPr>
              <a:t> і </a:t>
            </a:r>
            <a:r>
              <a:rPr lang="ru-RU" b="1" dirty="0" err="1">
                <a:latin typeface="Times New Roman" panose="02020603050405020304" pitchFamily="18" charset="0"/>
                <a:cs typeface="Times New Roman" panose="02020603050405020304" pitchFamily="18" charset="0"/>
              </a:rPr>
              <a:t>тварини</a:t>
            </a:r>
            <a:r>
              <a:rPr lang="ru-RU" b="1" dirty="0">
                <a:latin typeface="Times New Roman" panose="02020603050405020304" pitchFamily="18" charset="0"/>
                <a:cs typeface="Times New Roman" panose="02020603050405020304" pitchFamily="18" charset="0"/>
              </a:rPr>
              <a:t> такими шляхами</a:t>
            </a:r>
            <a:r>
              <a:rPr lang="ru-RU" b="1" dirty="0" smtClean="0">
                <a:latin typeface="Times New Roman" panose="02020603050405020304" pitchFamily="18" charset="0"/>
                <a:cs typeface="Times New Roman" panose="02020603050405020304" pitchFamily="18" charset="0"/>
              </a:rPr>
              <a:t>:</a:t>
            </a:r>
          </a:p>
          <a:p>
            <a:pPr marL="0" indent="0" algn="just">
              <a:buNone/>
            </a:pPr>
            <a:r>
              <a:rPr lang="ru-RU" dirty="0" smtClean="0">
                <a:latin typeface="Times New Roman" panose="02020603050405020304" pitchFamily="18" charset="0"/>
                <a:cs typeface="Times New Roman" panose="02020603050405020304" pitchFamily="18" charset="0"/>
              </a:rPr>
              <a:t> 1) </a:t>
            </a:r>
            <a:r>
              <a:rPr lang="ru-RU" dirty="0">
                <a:latin typeface="Times New Roman" panose="02020603050405020304" pitchFamily="18" charset="0"/>
                <a:cs typeface="Times New Roman" panose="02020603050405020304" pitchFamily="18" charset="0"/>
              </a:rPr>
              <a:t>з </a:t>
            </a:r>
            <a:r>
              <a:rPr lang="ru-RU" dirty="0" err="1">
                <a:latin typeface="Times New Roman" panose="02020603050405020304" pitchFamily="18" charset="0"/>
                <a:cs typeface="Times New Roman" panose="02020603050405020304" pitchFamily="18" charset="0"/>
              </a:rPr>
              <a:t>повітрям</a:t>
            </a:r>
            <a:r>
              <a:rPr lang="ru-RU" dirty="0">
                <a:latin typeface="Times New Roman" panose="02020603050405020304" pitchFamily="18" charset="0"/>
                <a:cs typeface="Times New Roman" panose="02020603050405020304" pitchFamily="18" charset="0"/>
              </a:rPr>
              <a:t> через </a:t>
            </a:r>
            <a:r>
              <a:rPr lang="ru-RU" dirty="0" err="1">
                <a:latin typeface="Times New Roman" panose="02020603050405020304" pitchFamily="18" charset="0"/>
                <a:cs typeface="Times New Roman" panose="02020603050405020304" pitchFamily="18" charset="0"/>
              </a:rPr>
              <a:t>органи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дихання</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аерогенний</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0" algn="just">
              <a:buNone/>
            </a:pPr>
            <a:r>
              <a:rPr lang="ru-RU" dirty="0" err="1" smtClean="0">
                <a:latin typeface="Times New Roman" panose="02020603050405020304" pitchFamily="18" charset="0"/>
                <a:cs typeface="Times New Roman" panose="02020603050405020304" pitchFamily="18" charset="0"/>
              </a:rPr>
              <a:t>повітряно-крапельний</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шлях</a:t>
            </a:r>
            <a:r>
              <a:rPr lang="ru-RU" dirty="0" smtClean="0">
                <a:latin typeface="Times New Roman" panose="02020603050405020304" pitchFamily="18" charset="0"/>
                <a:cs typeface="Times New Roman" panose="02020603050405020304" pitchFamily="18" charset="0"/>
              </a:rPr>
              <a:t>;</a:t>
            </a:r>
          </a:p>
          <a:p>
            <a:pPr marL="0" indent="0" algn="just">
              <a:buNone/>
            </a:pPr>
            <a:r>
              <a:rPr lang="ru-RU" dirty="0" smtClean="0">
                <a:latin typeface="Times New Roman" panose="02020603050405020304" pitchFamily="18" charset="0"/>
                <a:cs typeface="Times New Roman" panose="02020603050405020304" pitchFamily="18" charset="0"/>
              </a:rPr>
              <a:t>2</a:t>
            </a:r>
            <a:r>
              <a:rPr lang="ru-RU" dirty="0">
                <a:latin typeface="Times New Roman" panose="02020603050405020304" pitchFamily="18" charset="0"/>
                <a:cs typeface="Times New Roman" panose="02020603050405020304" pitchFamily="18" charset="0"/>
              </a:rPr>
              <a:t>) з продуктами </a:t>
            </a:r>
            <a:r>
              <a:rPr lang="ru-RU" dirty="0" err="1">
                <a:latin typeface="Times New Roman" panose="02020603050405020304" pitchFamily="18" charset="0"/>
                <a:cs typeface="Times New Roman" panose="02020603050405020304" pitchFamily="18" charset="0"/>
              </a:rPr>
              <a:t>харчування</a:t>
            </a:r>
            <a:r>
              <a:rPr lang="ru-RU" dirty="0">
                <a:latin typeface="Times New Roman" panose="02020603050405020304" pitchFamily="18" charset="0"/>
                <a:cs typeface="Times New Roman" panose="02020603050405020304" pitchFamily="18" charset="0"/>
              </a:rPr>
              <a:t> і водою через </a:t>
            </a:r>
            <a:r>
              <a:rPr lang="ru-RU" dirty="0" err="1">
                <a:latin typeface="Times New Roman" panose="02020603050405020304" pitchFamily="18" charset="0"/>
                <a:cs typeface="Times New Roman" panose="02020603050405020304" pitchFamily="18" charset="0"/>
              </a:rPr>
              <a:t>травний</a:t>
            </a:r>
            <a:r>
              <a:rPr lang="ru-RU" dirty="0">
                <a:latin typeface="Times New Roman" panose="02020603050405020304" pitchFamily="18" charset="0"/>
                <a:cs typeface="Times New Roman" panose="02020603050405020304" pitchFamily="18" charset="0"/>
              </a:rPr>
              <a:t> тракт -</a:t>
            </a:r>
            <a:r>
              <a:rPr lang="ru-RU" dirty="0" err="1">
                <a:latin typeface="Times New Roman" panose="02020603050405020304" pitchFamily="18" charset="0"/>
                <a:cs typeface="Times New Roman" panose="02020603050405020304" pitchFamily="18" charset="0"/>
              </a:rPr>
              <a:t>аліментарний</a:t>
            </a:r>
            <a:r>
              <a:rPr lang="ru-RU" dirty="0">
                <a:latin typeface="Times New Roman" panose="02020603050405020304" pitchFamily="18" charset="0"/>
                <a:cs typeface="Times New Roman" panose="02020603050405020304" pitchFamily="18" charset="0"/>
              </a:rPr>
              <a:t> шлях</a:t>
            </a:r>
            <a:r>
              <a:rPr lang="ru-RU" dirty="0" smtClean="0">
                <a:latin typeface="Times New Roman" panose="02020603050405020304" pitchFamily="18" charset="0"/>
                <a:cs typeface="Times New Roman" panose="02020603050405020304" pitchFamily="18" charset="0"/>
              </a:rPr>
              <a:t>;</a:t>
            </a:r>
          </a:p>
          <a:p>
            <a:pPr marL="0" indent="0" algn="just">
              <a:buNone/>
            </a:pPr>
            <a:r>
              <a:rPr lang="ru-RU" dirty="0" smtClean="0">
                <a:latin typeface="Times New Roman" panose="02020603050405020304" pitchFamily="18" charset="0"/>
                <a:cs typeface="Times New Roman" panose="02020603050405020304" pitchFamily="18" charset="0"/>
              </a:rPr>
              <a:t>3</a:t>
            </a:r>
            <a:r>
              <a:rPr lang="ru-RU" dirty="0">
                <a:latin typeface="Times New Roman" panose="02020603050405020304" pitchFamily="18" charset="0"/>
                <a:cs typeface="Times New Roman" panose="02020603050405020304" pitchFamily="18" charset="0"/>
              </a:rPr>
              <a:t>) через </a:t>
            </a:r>
            <a:r>
              <a:rPr lang="ru-RU" dirty="0" err="1">
                <a:latin typeface="Times New Roman" panose="02020603050405020304" pitchFamily="18" charset="0"/>
                <a:cs typeface="Times New Roman" panose="02020603050405020304" pitchFamily="18" charset="0"/>
              </a:rPr>
              <a:t>пошкоджену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шкіру</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результаті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укусів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заражених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кровососних</a:t>
            </a:r>
            <a:r>
              <a:rPr lang="ru-RU" dirty="0">
                <a:latin typeface="Times New Roman" panose="02020603050405020304" pitchFamily="18" charset="0"/>
                <a:cs typeface="Times New Roman" panose="02020603050405020304" pitchFamily="18" charset="0"/>
              </a:rPr>
              <a:t> членистоногих (</a:t>
            </a:r>
            <a:r>
              <a:rPr lang="ru-RU" dirty="0" err="1">
                <a:latin typeface="Times New Roman" panose="02020603050405020304" pitchFamily="18" charset="0"/>
                <a:cs typeface="Times New Roman" panose="02020603050405020304" pitchFamily="18" charset="0"/>
              </a:rPr>
              <a:t>вошей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бліх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комарів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москітів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кліщів</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 </a:t>
            </a:r>
            <a:r>
              <a:rPr lang="ru-RU" dirty="0" err="1" smtClean="0">
                <a:latin typeface="Times New Roman" panose="02020603050405020304" pitchFamily="18" charset="0"/>
                <a:cs typeface="Times New Roman" panose="02020603050405020304" pitchFamily="18" charset="0"/>
              </a:rPr>
              <a:t>трансмісивний</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шлях</a:t>
            </a:r>
            <a:r>
              <a:rPr lang="ru-RU" dirty="0" smtClean="0">
                <a:latin typeface="Times New Roman" panose="02020603050405020304" pitchFamily="18" charset="0"/>
                <a:cs typeface="Times New Roman" panose="02020603050405020304" pitchFamily="18" charset="0"/>
              </a:rPr>
              <a:t>;</a:t>
            </a:r>
          </a:p>
          <a:p>
            <a:pPr marL="0" indent="0" algn="just">
              <a:buNone/>
            </a:pPr>
            <a:r>
              <a:rPr lang="ru-RU" dirty="0" smtClean="0">
                <a:latin typeface="Times New Roman" panose="02020603050405020304" pitchFamily="18" charset="0"/>
                <a:cs typeface="Times New Roman" panose="02020603050405020304" pitchFamily="18" charset="0"/>
              </a:rPr>
              <a:t>4</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через </a:t>
            </a:r>
            <a:r>
              <a:rPr lang="ru-RU" dirty="0" err="1" smtClean="0">
                <a:latin typeface="Times New Roman" panose="02020603050405020304" pitchFamily="18" charset="0"/>
                <a:cs typeface="Times New Roman" panose="02020603050405020304" pitchFamily="18" charset="0"/>
              </a:rPr>
              <a:t>пошкоджену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шкіру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або</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слизові</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оболонки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контактний</a:t>
            </a:r>
            <a:r>
              <a:rPr lang="ru-RU" dirty="0" smtClean="0">
                <a:latin typeface="Times New Roman" panose="02020603050405020304" pitchFamily="18" charset="0"/>
                <a:cs typeface="Times New Roman" panose="02020603050405020304" pitchFamily="18" charset="0"/>
              </a:rPr>
              <a:t> шлях</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163793" y="0"/>
            <a:ext cx="2028207" cy="1145406"/>
          </a:xfrm>
          <a:prstGeom prst="rect">
            <a:avLst/>
          </a:prstGeom>
        </p:spPr>
      </p:pic>
      <p:pic>
        <p:nvPicPr>
          <p:cNvPr id="5" name="Рисунок 4"/>
          <p:cNvPicPr>
            <a:picLocks noChangeAspect="1"/>
          </p:cNvPicPr>
          <p:nvPr/>
        </p:nvPicPr>
        <p:blipFill>
          <a:blip r:embed="rId3"/>
          <a:stretch>
            <a:fillRect/>
          </a:stretch>
        </p:blipFill>
        <p:spPr>
          <a:xfrm>
            <a:off x="10164278" y="895613"/>
            <a:ext cx="2027722" cy="1164193"/>
          </a:xfrm>
          <a:prstGeom prst="rect">
            <a:avLst/>
          </a:prstGeom>
        </p:spPr>
      </p:pic>
      <p:pic>
        <p:nvPicPr>
          <p:cNvPr id="6" name="Рисунок 5"/>
          <p:cNvPicPr>
            <a:picLocks noChangeAspect="1"/>
          </p:cNvPicPr>
          <p:nvPr/>
        </p:nvPicPr>
        <p:blipFill>
          <a:blip r:embed="rId4"/>
          <a:stretch>
            <a:fillRect/>
          </a:stretch>
        </p:blipFill>
        <p:spPr>
          <a:xfrm>
            <a:off x="10164278" y="4577890"/>
            <a:ext cx="2027722" cy="1100123"/>
          </a:xfrm>
          <a:prstGeom prst="rect">
            <a:avLst/>
          </a:prstGeom>
        </p:spPr>
      </p:pic>
      <p:pic>
        <p:nvPicPr>
          <p:cNvPr id="7" name="Рисунок 6"/>
          <p:cNvPicPr>
            <a:picLocks noChangeAspect="1"/>
          </p:cNvPicPr>
          <p:nvPr/>
        </p:nvPicPr>
        <p:blipFill>
          <a:blip r:embed="rId5"/>
          <a:stretch>
            <a:fillRect/>
          </a:stretch>
        </p:blipFill>
        <p:spPr>
          <a:xfrm>
            <a:off x="10183528" y="1928696"/>
            <a:ext cx="2008472" cy="1225899"/>
          </a:xfrm>
          <a:prstGeom prst="rect">
            <a:avLst/>
          </a:prstGeom>
        </p:spPr>
      </p:pic>
      <p:pic>
        <p:nvPicPr>
          <p:cNvPr id="48130" name="Picture 2" descr="Що таке слизова оболонка?"/>
          <p:cNvPicPr>
            <a:picLocks noChangeAspect="1" noChangeArrowheads="1"/>
          </p:cNvPicPr>
          <p:nvPr/>
        </p:nvPicPr>
        <p:blipFill>
          <a:blip r:embed="rId6"/>
          <a:srcRect/>
          <a:stretch>
            <a:fillRect/>
          </a:stretch>
        </p:blipFill>
        <p:spPr bwMode="auto">
          <a:xfrm>
            <a:off x="10166731" y="5678905"/>
            <a:ext cx="2025269" cy="1179095"/>
          </a:xfrm>
          <a:prstGeom prst="rect">
            <a:avLst/>
          </a:prstGeom>
          <a:noFill/>
        </p:spPr>
      </p:pic>
      <p:pic>
        <p:nvPicPr>
          <p:cNvPr id="48132" name="Picture 4" descr="Захворювання порожнини рота, слизової оболонки і мови у дорослих: фото,  лікування"/>
          <p:cNvPicPr>
            <a:picLocks noChangeAspect="1" noChangeArrowheads="1"/>
          </p:cNvPicPr>
          <p:nvPr/>
        </p:nvPicPr>
        <p:blipFill>
          <a:blip r:embed="rId7"/>
          <a:srcRect/>
          <a:stretch>
            <a:fillRect/>
          </a:stretch>
        </p:blipFill>
        <p:spPr bwMode="auto">
          <a:xfrm>
            <a:off x="10164278" y="3176048"/>
            <a:ext cx="2027722" cy="1388124"/>
          </a:xfrm>
          <a:prstGeom prst="rect">
            <a:avLst/>
          </a:prstGeom>
          <a:noFill/>
        </p:spPr>
      </p:pic>
    </p:spTree>
    <p:extLst>
      <p:ext uri="{BB962C8B-B14F-4D97-AF65-F5344CB8AC3E}">
        <p14:creationId xmlns="" xmlns:p14="http://schemas.microsoft.com/office/powerpoint/2010/main" val="619157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11892" y="238896"/>
            <a:ext cx="11392930" cy="6367849"/>
          </a:xfrm>
        </p:spPr>
        <p:txBody>
          <a:bodyPr>
            <a:normAutofit/>
          </a:bodyPr>
          <a:lstStyle/>
          <a:p>
            <a:pPr marL="0" indent="0">
              <a:buNone/>
            </a:pPr>
            <a:r>
              <a:rPr lang="ru-RU" sz="5200" dirty="0" smtClean="0"/>
              <a:t> </a:t>
            </a:r>
            <a:r>
              <a:rPr lang="ru-RU" sz="4400" b="1" dirty="0" err="1" smtClean="0">
                <a:latin typeface="Times New Roman" panose="02020603050405020304" pitchFamily="18" charset="0"/>
                <a:cs typeface="Times New Roman" panose="02020603050405020304" pitchFamily="18" charset="0"/>
              </a:rPr>
              <a:t>Зовнішніми</a:t>
            </a:r>
            <a:r>
              <a:rPr lang="ru-RU" sz="4400" b="1" dirty="0" smtClean="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ознаками</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біологічної</a:t>
            </a:r>
            <a:r>
              <a:rPr lang="ru-RU" sz="4400" b="1" dirty="0">
                <a:latin typeface="Times New Roman" panose="02020603050405020304" pitchFamily="18" charset="0"/>
                <a:cs typeface="Times New Roman" panose="02020603050405020304" pitchFamily="18" charset="0"/>
              </a:rPr>
              <a:t> </a:t>
            </a:r>
            <a:r>
              <a:rPr lang="ru-RU" sz="4400" b="1" dirty="0" err="1">
                <a:latin typeface="Times New Roman" panose="02020603050405020304" pitchFamily="18" charset="0"/>
                <a:cs typeface="Times New Roman" panose="02020603050405020304" pitchFamily="18" charset="0"/>
              </a:rPr>
              <a:t>зброї</a:t>
            </a:r>
            <a:r>
              <a:rPr lang="ru-RU" sz="4400" b="1" dirty="0">
                <a:latin typeface="Times New Roman" panose="02020603050405020304" pitchFamily="18" charset="0"/>
                <a:cs typeface="Times New Roman" panose="02020603050405020304" pitchFamily="18" charset="0"/>
              </a:rPr>
              <a:t> є:</a:t>
            </a:r>
          </a:p>
          <a:p>
            <a:r>
              <a:rPr lang="ru-RU" sz="3600" dirty="0" err="1" smtClean="0">
                <a:latin typeface="Times New Roman" panose="02020603050405020304" pitchFamily="18" charset="0"/>
                <a:cs typeface="Times New Roman" panose="02020603050405020304" pitchFamily="18" charset="0"/>
              </a:rPr>
              <a:t>глухий</a:t>
            </a: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звук </a:t>
            </a:r>
            <a:r>
              <a:rPr lang="ru-RU" sz="3600" dirty="0" err="1">
                <a:latin typeface="Times New Roman" panose="02020603050405020304" pitchFamily="18" charset="0"/>
                <a:cs typeface="Times New Roman" panose="02020603050405020304" pitchFamily="18" charset="0"/>
              </a:rPr>
              <a:t>розриву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боєприпасів</a:t>
            </a:r>
            <a:r>
              <a:rPr lang="ru-RU" sz="3600" dirty="0">
                <a:latin typeface="Times New Roman" panose="02020603050405020304" pitchFamily="18" charset="0"/>
                <a:cs typeface="Times New Roman" panose="02020603050405020304" pitchFamily="18" charset="0"/>
              </a:rPr>
              <a:t>;</a:t>
            </a:r>
          </a:p>
          <a:p>
            <a:pPr algn="just"/>
            <a:r>
              <a:rPr lang="ru-RU" sz="3600" dirty="0" err="1" smtClean="0">
                <a:latin typeface="Times New Roman" panose="02020603050405020304" pitchFamily="18" charset="0"/>
                <a:cs typeface="Times New Roman" panose="02020603050405020304" pitchFamily="18" charset="0"/>
              </a:rPr>
              <a:t>поява</a:t>
            </a: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на </a:t>
            </a:r>
            <a:r>
              <a:rPr lang="ru-RU" sz="3600" dirty="0" err="1">
                <a:latin typeface="Times New Roman" panose="02020603050405020304" pitchFamily="18" charset="0"/>
                <a:cs typeface="Times New Roman" panose="02020603050405020304" pitchFamily="18" charset="0"/>
              </a:rPr>
              <a:t>грунті</a:t>
            </a:r>
            <a:r>
              <a:rPr lang="ru-RU" sz="3600" dirty="0">
                <a:latin typeface="Times New Roman" panose="02020603050405020304" pitchFamily="18" charset="0"/>
                <a:cs typeface="Times New Roman" panose="02020603050405020304" pitchFamily="18" charset="0"/>
              </a:rPr>
              <a:t> і </a:t>
            </a:r>
            <a:r>
              <a:rPr lang="ru-RU" sz="3600" dirty="0" err="1">
                <a:latin typeface="Times New Roman" panose="02020603050405020304" pitchFamily="18" charset="0"/>
                <a:cs typeface="Times New Roman" panose="02020603050405020304" pitchFamily="18" charset="0"/>
              </a:rPr>
              <a:t>місцевих</a:t>
            </a:r>
            <a:r>
              <a:rPr lang="ru-RU" sz="3600" dirty="0">
                <a:latin typeface="Times New Roman" panose="02020603050405020304" pitchFamily="18" charset="0"/>
                <a:cs typeface="Times New Roman" panose="02020603050405020304" pitchFamily="18" charset="0"/>
              </a:rPr>
              <a:t> предметах </a:t>
            </a:r>
            <a:r>
              <a:rPr lang="ru-RU" sz="3600" dirty="0" err="1" smtClean="0">
                <a:latin typeface="Times New Roman" panose="02020603050405020304" pitchFamily="18" charset="0"/>
                <a:cs typeface="Times New Roman" panose="02020603050405020304" pitchFamily="18" charset="0"/>
              </a:rPr>
              <a:t>порошкоподібних</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речовин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крапель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рідини</a:t>
            </a:r>
            <a:r>
              <a:rPr lang="ru-RU" sz="3600" dirty="0">
                <a:latin typeface="Times New Roman" panose="02020603050405020304" pitchFamily="18" charset="0"/>
                <a:cs typeface="Times New Roman" panose="02020603050405020304" pitchFamily="18" charset="0"/>
              </a:rPr>
              <a:t>;</a:t>
            </a:r>
          </a:p>
          <a:p>
            <a:pPr algn="just"/>
            <a:r>
              <a:rPr lang="ru-RU" sz="3600" dirty="0" err="1" smtClean="0">
                <a:latin typeface="Times New Roman" panose="02020603050405020304" pitchFamily="18" charset="0"/>
                <a:cs typeface="Times New Roman" panose="02020603050405020304" pitchFamily="18" charset="0"/>
              </a:rPr>
              <a:t>підвищена</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запиленість</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повітря</a:t>
            </a:r>
            <a:r>
              <a:rPr lang="ru-RU" sz="3600" dirty="0">
                <a:latin typeface="Times New Roman" panose="02020603050405020304" pitchFamily="18" charset="0"/>
                <a:cs typeface="Times New Roman" panose="02020603050405020304" pitchFamily="18" charset="0"/>
              </a:rPr>
              <a:t>;</a:t>
            </a:r>
          </a:p>
          <a:p>
            <a:pPr algn="just"/>
            <a:r>
              <a:rPr lang="ru-RU" sz="3600" dirty="0" err="1" smtClean="0">
                <a:latin typeface="Times New Roman" panose="02020603050405020304" pitchFamily="18" charset="0"/>
                <a:cs typeface="Times New Roman" panose="02020603050405020304" pitchFamily="18" charset="0"/>
              </a:rPr>
              <a:t>поява</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скупчень</a:t>
            </a:r>
            <a:r>
              <a:rPr lang="ru-RU" sz="3600" dirty="0">
                <a:latin typeface="Times New Roman" panose="02020603050405020304" pitchFamily="18" charset="0"/>
                <a:cs typeface="Times New Roman" panose="02020603050405020304" pitchFamily="18" charset="0"/>
              </a:rPr>
              <a:t> комах, </a:t>
            </a:r>
            <a:r>
              <a:rPr lang="ru-RU" sz="3600" dirty="0" err="1">
                <a:latin typeface="Times New Roman" panose="02020603050405020304" pitchFamily="18" charset="0"/>
                <a:cs typeface="Times New Roman" panose="02020603050405020304" pitchFamily="18" charset="0"/>
              </a:rPr>
              <a:t>кліщів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гризунів</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нехарактерних</a:t>
            </a:r>
            <a:r>
              <a:rPr lang="ru-RU" sz="3600" dirty="0">
                <a:latin typeface="Times New Roman" panose="02020603050405020304" pitchFamily="18" charset="0"/>
                <a:cs typeface="Times New Roman" panose="02020603050405020304" pitchFamily="18" charset="0"/>
              </a:rPr>
              <a:t> для </a:t>
            </a:r>
            <a:r>
              <a:rPr lang="ru-RU" sz="3600" dirty="0" err="1">
                <a:latin typeface="Times New Roman" panose="02020603050405020304" pitchFamily="18" charset="0"/>
                <a:cs typeface="Times New Roman" panose="02020603050405020304" pitchFamily="18" charset="0"/>
              </a:rPr>
              <a:t>даної</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місцевості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чи</a:t>
            </a:r>
            <a:r>
              <a:rPr lang="ru-RU" sz="3600" dirty="0">
                <a:latin typeface="Times New Roman" panose="02020603050405020304" pitchFamily="18" charset="0"/>
                <a:cs typeface="Times New Roman" panose="02020603050405020304" pitchFamily="18" charset="0"/>
              </a:rPr>
              <a:t> часу року;</a:t>
            </a:r>
          </a:p>
          <a:p>
            <a:pPr algn="just"/>
            <a:r>
              <a:rPr lang="ru-RU" sz="3600" dirty="0" err="1" smtClean="0">
                <a:latin typeface="Times New Roman" panose="02020603050405020304" pitchFamily="18" charset="0"/>
                <a:cs typeface="Times New Roman" panose="02020603050405020304" pitchFamily="18" charset="0"/>
              </a:rPr>
              <a:t>падіж</a:t>
            </a:r>
            <a:r>
              <a:rPr lang="ru-RU" sz="3600" dirty="0" smtClean="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тварин</a:t>
            </a:r>
            <a:r>
              <a:rPr lang="ru-RU" sz="3600" dirty="0">
                <a:latin typeface="Times New Roman" panose="02020603050405020304" pitchFamily="18" charset="0"/>
                <a:cs typeface="Times New Roman" panose="02020603050405020304" pitchFamily="18" charset="0"/>
              </a:rPr>
              <a:t> і </a:t>
            </a:r>
            <a:r>
              <a:rPr lang="ru-RU" sz="3600" dirty="0" err="1">
                <a:latin typeface="Times New Roman" panose="02020603050405020304" pitchFamily="18" charset="0"/>
                <a:cs typeface="Times New Roman" panose="02020603050405020304" pitchFamily="18" charset="0"/>
              </a:rPr>
              <a:t>масові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захворювання</a:t>
            </a:r>
            <a:r>
              <a:rPr lang="ru-RU" sz="3600" dirty="0">
                <a:latin typeface="Times New Roman" panose="02020603050405020304" pitchFamily="18" charset="0"/>
                <a:cs typeface="Times New Roman" panose="02020603050405020304" pitchFamily="18" charset="0"/>
              </a:rPr>
              <a:t> </a:t>
            </a:r>
            <a:r>
              <a:rPr lang="ru-RU" sz="3600" dirty="0" smtClean="0">
                <a:latin typeface="Times New Roman" panose="02020603050405020304" pitchFamily="18" charset="0"/>
                <a:cs typeface="Times New Roman" panose="02020603050405020304" pitchFamily="18" charset="0"/>
              </a:rPr>
              <a:t>людей</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875220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stretch>
            <a:fillRect/>
          </a:stretch>
        </p:blipFill>
        <p:spPr>
          <a:xfrm>
            <a:off x="133350" y="3900436"/>
            <a:ext cx="4119614" cy="2255855"/>
          </a:xfrm>
          <a:prstGeom prst="rect">
            <a:avLst/>
          </a:prstGeom>
          <a:ln>
            <a:noFill/>
          </a:ln>
          <a:effectLst>
            <a:softEdge rad="112500"/>
          </a:effectLst>
        </p:spPr>
      </p:pic>
      <p:pic>
        <p:nvPicPr>
          <p:cNvPr id="6" name="Рисунок 5"/>
          <p:cNvPicPr>
            <a:picLocks noChangeAspect="1"/>
          </p:cNvPicPr>
          <p:nvPr/>
        </p:nvPicPr>
        <p:blipFill>
          <a:blip r:embed="rId3"/>
          <a:stretch>
            <a:fillRect/>
          </a:stretch>
        </p:blipFill>
        <p:spPr>
          <a:xfrm>
            <a:off x="239764" y="1161850"/>
            <a:ext cx="4040536" cy="2300437"/>
          </a:xfrm>
          <a:prstGeom prst="rect">
            <a:avLst/>
          </a:prstGeom>
          <a:ln>
            <a:noFill/>
          </a:ln>
          <a:effectLst>
            <a:softEdge rad="112500"/>
          </a:effectLst>
        </p:spPr>
      </p:pic>
      <p:sp>
        <p:nvSpPr>
          <p:cNvPr id="3" name="Объект 2"/>
          <p:cNvSpPr>
            <a:spLocks noGrp="1"/>
          </p:cNvSpPr>
          <p:nvPr>
            <p:ph idx="1"/>
          </p:nvPr>
        </p:nvSpPr>
        <p:spPr>
          <a:xfrm>
            <a:off x="0" y="323850"/>
            <a:ext cx="14512636" cy="6769426"/>
          </a:xfrm>
        </p:spPr>
        <p:txBody>
          <a:bodyPr/>
          <a:lstStyle/>
          <a:p>
            <a:pPr marL="0" indent="0" algn="ctr">
              <a:buNone/>
            </a:pPr>
            <a:r>
              <a:rPr lang="ru-RU" dirty="0" smtClean="0"/>
              <a:t>                       </a:t>
            </a:r>
            <a:r>
              <a:rPr lang="ru-RU" sz="3600" b="1" i="1" u="sng" dirty="0" err="1" smtClean="0">
                <a:latin typeface="Times New Roman" pitchFamily="18" charset="0"/>
                <a:cs typeface="Times New Roman" pitchFamily="18" charset="0"/>
              </a:rPr>
              <a:t>Засоби</a:t>
            </a:r>
            <a:r>
              <a:rPr lang="ru-RU" sz="3600" b="1" i="1" u="sng" dirty="0" smtClean="0">
                <a:latin typeface="Times New Roman" pitchFamily="18" charset="0"/>
                <a:cs typeface="Times New Roman" pitchFamily="18" charset="0"/>
              </a:rPr>
              <a:t> </a:t>
            </a:r>
            <a:r>
              <a:rPr lang="ru-RU" sz="3600" b="1" i="1" u="sng" dirty="0" err="1" smtClean="0">
                <a:latin typeface="Times New Roman" pitchFamily="18" charset="0"/>
                <a:cs typeface="Times New Roman" pitchFamily="18" charset="0"/>
              </a:rPr>
              <a:t>захисту</a:t>
            </a:r>
            <a:r>
              <a:rPr lang="ru-RU" sz="3600" b="1" i="1" u="sng" dirty="0" smtClean="0">
                <a:latin typeface="Times New Roman" pitchFamily="18" charset="0"/>
                <a:cs typeface="Times New Roman" pitchFamily="18" charset="0"/>
              </a:rPr>
              <a:t> </a:t>
            </a:r>
            <a:r>
              <a:rPr lang="ru-RU" sz="3600" b="1" i="1" u="sng" dirty="0" err="1" smtClean="0">
                <a:latin typeface="Times New Roman" pitchFamily="18" charset="0"/>
                <a:cs typeface="Times New Roman" pitchFamily="18" charset="0"/>
              </a:rPr>
              <a:t>від</a:t>
            </a:r>
            <a:r>
              <a:rPr lang="ru-RU" sz="3600" b="1" i="1" u="sng" dirty="0" smtClean="0">
                <a:latin typeface="Times New Roman" pitchFamily="18" charset="0"/>
                <a:cs typeface="Times New Roman" pitchFamily="18" charset="0"/>
              </a:rPr>
              <a:t> </a:t>
            </a:r>
            <a:r>
              <a:rPr lang="ru-RU" sz="3600" b="1" i="1" u="sng" dirty="0" err="1" smtClean="0">
                <a:latin typeface="Times New Roman" pitchFamily="18" charset="0"/>
                <a:cs typeface="Times New Roman" pitchFamily="18" charset="0"/>
              </a:rPr>
              <a:t>біологічної</a:t>
            </a:r>
            <a:r>
              <a:rPr lang="ru-RU" sz="3600" b="1" i="1" u="sng" dirty="0" smtClean="0">
                <a:latin typeface="Times New Roman" pitchFamily="18" charset="0"/>
                <a:cs typeface="Times New Roman" pitchFamily="18" charset="0"/>
              </a:rPr>
              <a:t> </a:t>
            </a:r>
            <a:r>
              <a:rPr lang="ru-RU" sz="3600" b="1" i="1" u="sng" dirty="0" err="1" smtClean="0">
                <a:latin typeface="Times New Roman" pitchFamily="18" charset="0"/>
                <a:cs typeface="Times New Roman" pitchFamily="18" charset="0"/>
              </a:rPr>
              <a:t>зброї</a:t>
            </a:r>
            <a:endParaRPr lang="ru-RU" sz="3600" b="1" i="1" u="sng" dirty="0" smtClean="0">
              <a:latin typeface="Times New Roman" pitchFamily="18" charset="0"/>
              <a:cs typeface="Times New Roman" pitchFamily="18" charset="0"/>
            </a:endParaRPr>
          </a:p>
          <a:p>
            <a:pPr algn="just">
              <a:buNone/>
            </a:pPr>
            <a:r>
              <a:rPr lang="ru-RU" b="1" i="1" dirty="0" smtClean="0">
                <a:solidFill>
                  <a:schemeClr val="bg1"/>
                </a:solidFill>
              </a:rPr>
              <a:t>   </a:t>
            </a:r>
            <a:r>
              <a:rPr lang="ru-RU" b="1" i="1" dirty="0" err="1" smtClean="0">
                <a:solidFill>
                  <a:schemeClr val="bg1"/>
                </a:solidFill>
              </a:rPr>
              <a:t>профілактичні</a:t>
            </a:r>
            <a:endParaRPr lang="ru-RU" b="1" i="1" dirty="0" smtClean="0">
              <a:solidFill>
                <a:schemeClr val="bg1"/>
              </a:solidFill>
            </a:endParaRPr>
          </a:p>
          <a:p>
            <a:pPr algn="just"/>
            <a:endParaRPr lang="uk-UA" dirty="0" smtClean="0"/>
          </a:p>
          <a:p>
            <a:pPr marL="0" indent="0" algn="just">
              <a:buNone/>
            </a:pPr>
            <a:endParaRPr lang="uk-UA" dirty="0" smtClean="0"/>
          </a:p>
          <a:p>
            <a:pPr marL="0" indent="0" algn="just">
              <a:buNone/>
            </a:pPr>
            <a:endParaRPr lang="ru-RU" dirty="0"/>
          </a:p>
          <a:p>
            <a:pPr algn="just">
              <a:buNone/>
            </a:pPr>
            <a:endParaRPr lang="ru-RU" b="1" i="1" dirty="0" smtClean="0">
              <a:solidFill>
                <a:schemeClr val="bg1"/>
              </a:solidFill>
            </a:endParaRPr>
          </a:p>
          <a:p>
            <a:pPr algn="just">
              <a:buNone/>
            </a:pPr>
            <a:r>
              <a:rPr lang="ru-RU" b="1" i="1" dirty="0" smtClean="0">
                <a:solidFill>
                  <a:schemeClr val="bg1"/>
                </a:solidFill>
              </a:rPr>
              <a:t>  </a:t>
            </a:r>
            <a:r>
              <a:rPr lang="ru-RU" b="1" i="1" dirty="0" err="1" smtClean="0">
                <a:solidFill>
                  <a:schemeClr val="bg1"/>
                </a:solidFill>
              </a:rPr>
              <a:t>екстрені</a:t>
            </a:r>
            <a:endParaRPr lang="ru-RU" b="1" i="1" dirty="0">
              <a:solidFill>
                <a:schemeClr val="bg1"/>
              </a:solidFill>
            </a:endParaRPr>
          </a:p>
        </p:txBody>
      </p:sp>
      <p:sp>
        <p:nvSpPr>
          <p:cNvPr id="4" name="Прямоугольник 3"/>
          <p:cNvSpPr/>
          <p:nvPr/>
        </p:nvSpPr>
        <p:spPr>
          <a:xfrm>
            <a:off x="4553527" y="1256145"/>
            <a:ext cx="7522603" cy="2677656"/>
          </a:xfrm>
          <a:prstGeom prst="rect">
            <a:avLst/>
          </a:prstGeom>
        </p:spPr>
        <p:txBody>
          <a:bodyPr wrap="square">
            <a:spAutoFit/>
          </a:bodyPr>
          <a:lstStyle/>
          <a:p>
            <a:pPr algn="just"/>
            <a:r>
              <a:rPr lang="ru-RU" sz="2800" dirty="0" err="1">
                <a:latin typeface="Times New Roman" panose="02020603050405020304" pitchFamily="18" charset="0"/>
                <a:cs typeface="Times New Roman" panose="02020603050405020304" pitchFamily="18" charset="0"/>
              </a:rPr>
              <a:t>Профілактичні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методи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боротьби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полягають</a:t>
            </a:r>
            <a:r>
              <a:rPr lang="ru-RU" sz="2800" dirty="0">
                <a:latin typeface="Times New Roman" panose="02020603050405020304" pitchFamily="18" charset="0"/>
                <a:cs typeface="Times New Roman" panose="02020603050405020304" pitchFamily="18" charset="0"/>
              </a:rPr>
              <a:t> в </a:t>
            </a:r>
            <a:r>
              <a:rPr lang="ru-RU" sz="2800" dirty="0" err="1">
                <a:latin typeface="Times New Roman" panose="02020603050405020304" pitchFamily="18" charset="0"/>
                <a:cs typeface="Times New Roman" panose="02020603050405020304" pitchFamily="18" charset="0"/>
              </a:rPr>
              <a:t>вакцинації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військовослужбовців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цивільних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осіб</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сільськогосподарських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тварин</a:t>
            </a:r>
            <a:r>
              <a:rPr lang="ru-RU" sz="2800" dirty="0">
                <a:latin typeface="Times New Roman" panose="02020603050405020304" pitchFamily="18" charset="0"/>
                <a:cs typeface="Times New Roman" panose="02020603050405020304" pitchFamily="18" charset="0"/>
              </a:rPr>
              <a:t>. Другим </a:t>
            </a:r>
            <a:r>
              <a:rPr lang="ru-RU" sz="2800" dirty="0" err="1">
                <a:latin typeface="Times New Roman" panose="02020603050405020304" pitchFamily="18" charset="0"/>
                <a:cs typeface="Times New Roman" panose="02020603050405020304" pitchFamily="18" charset="0"/>
              </a:rPr>
              <a:t>напрямком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профілактики</a:t>
            </a:r>
            <a:r>
              <a:rPr lang="ru-RU" sz="2800" dirty="0">
                <a:latin typeface="Times New Roman" panose="02020603050405020304" pitchFamily="18" charset="0"/>
                <a:cs typeface="Times New Roman" panose="02020603050405020304" pitchFamily="18" charset="0"/>
              </a:rPr>
              <a:t> є </a:t>
            </a:r>
            <a:r>
              <a:rPr lang="ru-RU" sz="2800" dirty="0" err="1">
                <a:latin typeface="Times New Roman" panose="02020603050405020304" pitchFamily="18" charset="0"/>
                <a:cs typeface="Times New Roman" panose="02020603050405020304" pitchFamily="18" charset="0"/>
              </a:rPr>
              <a:t>створення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цілого</a:t>
            </a:r>
            <a:r>
              <a:rPr lang="ru-RU" sz="2800" dirty="0">
                <a:latin typeface="Times New Roman" panose="02020603050405020304" pitchFamily="18" charset="0"/>
                <a:cs typeface="Times New Roman" panose="02020603050405020304" pitchFamily="18" charset="0"/>
              </a:rPr>
              <a:t> комплексу </a:t>
            </a:r>
            <a:r>
              <a:rPr lang="ru-RU" sz="2800" dirty="0" err="1">
                <a:latin typeface="Times New Roman" panose="02020603050405020304" pitchFamily="18" charset="0"/>
                <a:cs typeface="Times New Roman" panose="02020603050405020304" pitchFamily="18" charset="0"/>
              </a:rPr>
              <a:t>механізмів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що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дозволяють</a:t>
            </a:r>
            <a:r>
              <a:rPr lang="ru-RU" sz="2800" dirty="0">
                <a:latin typeface="Times New Roman" panose="02020603050405020304" pitchFamily="18" charset="0"/>
                <a:cs typeface="Times New Roman" panose="02020603050405020304" pitchFamily="18" charset="0"/>
              </a:rPr>
              <a:t> максимально </a:t>
            </a:r>
            <a:r>
              <a:rPr lang="ru-RU" sz="2800" dirty="0" err="1">
                <a:latin typeface="Times New Roman" panose="02020603050405020304" pitchFamily="18" charset="0"/>
                <a:cs typeface="Times New Roman" panose="02020603050405020304" pitchFamily="18" charset="0"/>
              </a:rPr>
              <a:t>швидко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виявити</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зараження</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535055" y="3731490"/>
            <a:ext cx="7444821" cy="2677656"/>
          </a:xfrm>
          <a:prstGeom prst="rect">
            <a:avLst/>
          </a:prstGeom>
        </p:spPr>
        <p:txBody>
          <a:bodyPr wrap="square">
            <a:spAutoFit/>
          </a:bodyPr>
          <a:lstStyle/>
          <a:p>
            <a:pPr algn="just"/>
            <a:endParaRPr lang="ru-RU" sz="2800" dirty="0" smtClean="0">
              <a:latin typeface="Times New Roman" panose="02020603050405020304" pitchFamily="18" charset="0"/>
              <a:cs typeface="Times New Roman" panose="02020603050405020304" pitchFamily="18" charset="0"/>
            </a:endParaRPr>
          </a:p>
          <a:p>
            <a:pPr algn="just"/>
            <a:r>
              <a:rPr lang="ru-RU" sz="2800" dirty="0" smtClean="0">
                <a:latin typeface="Times New Roman" panose="02020603050405020304" pitchFamily="18" charset="0"/>
                <a:cs typeface="Times New Roman" panose="02020603050405020304" pitchFamily="18" charset="0"/>
              </a:rPr>
              <a:t>До </a:t>
            </a:r>
            <a:r>
              <a:rPr lang="ru-RU" sz="2800" dirty="0" err="1">
                <a:latin typeface="Times New Roman" panose="02020603050405020304" pitchFamily="18" charset="0"/>
                <a:cs typeface="Times New Roman" panose="02020603050405020304" pitchFamily="18" charset="0"/>
              </a:rPr>
              <a:t>екстрених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методів</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захисту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біологічної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загрози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відносяться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різні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способи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лікування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захворювань</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профілактичні</a:t>
            </a:r>
            <a:r>
              <a:rPr lang="ru-RU" sz="2800" dirty="0">
                <a:latin typeface="Times New Roman" panose="02020603050405020304" pitchFamily="18" charset="0"/>
                <a:cs typeface="Times New Roman" panose="02020603050405020304" pitchFamily="18" charset="0"/>
              </a:rPr>
              <a:t> заходи в </a:t>
            </a:r>
            <a:r>
              <a:rPr lang="ru-RU" sz="2800" dirty="0" err="1">
                <a:latin typeface="Times New Roman" panose="02020603050405020304" pitchFamily="18" charset="0"/>
                <a:cs typeface="Times New Roman" panose="02020603050405020304" pitchFamily="18" charset="0"/>
              </a:rPr>
              <a:t>екстрених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випадках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ізоляція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вогнища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зараження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проведення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дезінфекції</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місцевості</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4067864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20000" y="156519"/>
            <a:ext cx="10767200" cy="3242463"/>
          </a:xfrm>
        </p:spPr>
        <p:txBody>
          <a:bodyPr/>
          <a:lstStyle/>
          <a:p>
            <a:pPr marL="0" indent="0" algn="ctr">
              <a:buNone/>
            </a:pP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Конвенції</a:t>
            </a:r>
            <a:r>
              <a:rPr lang="ru-RU" sz="3600" b="1" dirty="0" smtClean="0">
                <a:latin typeface="Times New Roman" pitchFamily="18" charset="0"/>
                <a:cs typeface="Times New Roman" pitchFamily="18" charset="0"/>
              </a:rPr>
              <a:t> </a:t>
            </a:r>
            <a:r>
              <a:rPr lang="ru-RU" sz="3600" b="1" dirty="0">
                <a:latin typeface="Times New Roman" pitchFamily="18" charset="0"/>
                <a:cs typeface="Times New Roman" pitchFamily="18" charset="0"/>
              </a:rPr>
              <a:t>про </a:t>
            </a:r>
            <a:r>
              <a:rPr lang="ru-RU" sz="3600" b="1" dirty="0" err="1">
                <a:latin typeface="Times New Roman" pitchFamily="18" charset="0"/>
                <a:cs typeface="Times New Roman" pitchFamily="18" charset="0"/>
              </a:rPr>
              <a:t>біологічну</a:t>
            </a:r>
            <a:r>
              <a:rPr lang="ru-RU" sz="3600" b="1" dirty="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зброю</a:t>
            </a:r>
            <a:r>
              <a:rPr lang="ru-RU" sz="3600" b="1" dirty="0" smtClean="0">
                <a:latin typeface="Times New Roman" pitchFamily="18" charset="0"/>
                <a:cs typeface="Times New Roman" pitchFamily="18" charset="0"/>
              </a:rPr>
              <a:t>:</a:t>
            </a:r>
            <a:endParaRPr lang="ru-RU" sz="3600" b="1" dirty="0">
              <a:latin typeface="Times New Roman" pitchFamily="18" charset="0"/>
              <a:cs typeface="Times New Roman" pitchFamily="18" charset="0"/>
            </a:endParaRPr>
          </a:p>
          <a:p>
            <a:pPr marL="0" indent="0" algn="just">
              <a:buFont typeface="Wingdings" pitchFamily="2" charset="2"/>
              <a:buChar char="ü"/>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Женевський</a:t>
            </a:r>
            <a:r>
              <a:rPr lang="ru-RU" dirty="0" smtClean="0">
                <a:latin typeface="Times New Roman" pitchFamily="18" charset="0"/>
                <a:cs typeface="Times New Roman" pitchFamily="18" charset="0"/>
              </a:rPr>
              <a:t> протокол – </a:t>
            </a:r>
            <a:r>
              <a:rPr lang="ru-RU" dirty="0" err="1" smtClean="0">
                <a:latin typeface="Times New Roman" pitchFamily="18" charset="0"/>
                <a:cs typeface="Times New Roman" pitchFamily="18" charset="0"/>
              </a:rPr>
              <a:t>конвенція</a:t>
            </a:r>
            <a:r>
              <a:rPr lang="ru-RU" dirty="0" smtClean="0">
                <a:latin typeface="Times New Roman" pitchFamily="18" charset="0"/>
                <a:cs typeface="Times New Roman" pitchFamily="18" charset="0"/>
              </a:rPr>
              <a:t> про </a:t>
            </a:r>
            <a:r>
              <a:rPr lang="ru-RU" dirty="0" err="1" smtClean="0">
                <a:latin typeface="Times New Roman" pitchFamily="18" charset="0"/>
                <a:cs typeface="Times New Roman" pitchFamily="18" charset="0"/>
              </a:rPr>
              <a:t>заброну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біологічної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зброї</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була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прийнята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ще</a:t>
            </a:r>
            <a:r>
              <a:rPr lang="ru-RU" dirty="0">
                <a:latin typeface="Times New Roman" pitchFamily="18" charset="0"/>
                <a:cs typeface="Times New Roman" pitchFamily="18" charset="0"/>
              </a:rPr>
              <a:t> в 1925 </a:t>
            </a:r>
            <a:r>
              <a:rPr lang="ru-RU" dirty="0" err="1" smtClean="0">
                <a:latin typeface="Times New Roman" pitchFamily="18" charset="0"/>
                <a:cs typeface="Times New Roman" pitchFamily="18" charset="0"/>
              </a:rPr>
              <a:t>році</a:t>
            </a:r>
            <a:r>
              <a:rPr lang="ru-RU" dirty="0" smtClean="0">
                <a:latin typeface="Times New Roman" pitchFamily="18" charset="0"/>
                <a:cs typeface="Times New Roman" pitchFamily="18" charset="0"/>
              </a:rPr>
              <a:t>.</a:t>
            </a:r>
          </a:p>
          <a:p>
            <a:pPr marL="0" indent="0" algn="just">
              <a:buFont typeface="Wingdings" pitchFamily="2" charset="2"/>
              <a:buChar char="ü"/>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одна </a:t>
            </a:r>
            <a:r>
              <a:rPr lang="ru-RU" dirty="0" err="1">
                <a:latin typeface="Times New Roman" pitchFamily="18" charset="0"/>
                <a:cs typeface="Times New Roman" pitchFamily="18" charset="0"/>
              </a:rPr>
              <a:t>аналогічна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конвенція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з'явилася</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Женеві</a:t>
            </a:r>
            <a:r>
              <a:rPr lang="ru-RU" dirty="0">
                <a:latin typeface="Times New Roman" pitchFamily="18" charset="0"/>
                <a:cs typeface="Times New Roman" pitchFamily="18" charset="0"/>
              </a:rPr>
              <a:t> в 1972 </a:t>
            </a:r>
            <a:r>
              <a:rPr lang="ru-RU" dirty="0" err="1">
                <a:latin typeface="Times New Roman" pitchFamily="18" charset="0"/>
                <a:cs typeface="Times New Roman" pitchFamily="18" charset="0"/>
              </a:rPr>
              <a:t>році</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січень</a:t>
            </a:r>
            <a:r>
              <a:rPr lang="ru-RU" dirty="0">
                <a:latin typeface="Times New Roman" pitchFamily="18" charset="0"/>
                <a:cs typeface="Times New Roman" pitchFamily="18" charset="0"/>
              </a:rPr>
              <a:t> 2012 року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ратифікували</a:t>
            </a:r>
            <a:r>
              <a:rPr lang="ru-RU" dirty="0">
                <a:latin typeface="Times New Roman" pitchFamily="18" charset="0"/>
                <a:cs typeface="Times New Roman" pitchFamily="18" charset="0"/>
              </a:rPr>
              <a:t> 165 </a:t>
            </a:r>
            <a:r>
              <a:rPr lang="ru-RU" dirty="0" smtClean="0">
                <a:latin typeface="Times New Roman" pitchFamily="18" charset="0"/>
                <a:cs typeface="Times New Roman" pitchFamily="18" charset="0"/>
              </a:rPr>
              <a:t>держав</a:t>
            </a:r>
            <a:endParaRPr lang="ru-RU" dirty="0"/>
          </a:p>
        </p:txBody>
      </p:sp>
      <p:pic>
        <p:nvPicPr>
          <p:cNvPr id="4" name="Рисунок 3"/>
          <p:cNvPicPr>
            <a:picLocks noChangeAspect="1"/>
          </p:cNvPicPr>
          <p:nvPr/>
        </p:nvPicPr>
        <p:blipFill>
          <a:blip r:embed="rId2"/>
          <a:stretch>
            <a:fillRect/>
          </a:stretch>
        </p:blipFill>
        <p:spPr>
          <a:xfrm>
            <a:off x="879369" y="3325091"/>
            <a:ext cx="4663890" cy="3247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3"/>
          <a:srcRect b="3535"/>
          <a:stretch/>
        </p:blipFill>
        <p:spPr>
          <a:xfrm>
            <a:off x="6520053" y="3354913"/>
            <a:ext cx="4646710" cy="32527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 xmlns:p14="http://schemas.microsoft.com/office/powerpoint/2010/main" val="199757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0278" y="972152"/>
            <a:ext cx="11001676" cy="445485"/>
          </a:xfrm>
        </p:spPr>
        <p:txBody>
          <a:bodyPr>
            <a:normAutofit fontScale="90000"/>
          </a:bodyPr>
          <a:lstStyle/>
          <a:p>
            <a:r>
              <a:rPr lang="uk-UA" b="1" dirty="0" smtClean="0">
                <a:latin typeface="Times New Roman" pitchFamily="18" charset="0"/>
                <a:cs typeface="Times New Roman" pitchFamily="18" charset="0"/>
              </a:rPr>
              <a:t>Що треба зробити, якщо існує загроза біологічного зараження:</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a:bodyPr>
          <a:lstStyle/>
          <a:p>
            <a:pPr lvl="0">
              <a:buFont typeface="Wingdings" pitchFamily="2" charset="2"/>
              <a:buChar char="ü"/>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Зробіть</a:t>
            </a:r>
            <a:r>
              <a:rPr lang="ru-RU" sz="3600" dirty="0" smtClean="0">
                <a:latin typeface="Times New Roman" pitchFamily="18" charset="0"/>
                <a:cs typeface="Times New Roman" pitchFamily="18" charset="0"/>
              </a:rPr>
              <a:t> запас води</a:t>
            </a:r>
            <a:r>
              <a:rPr lang="uk-UA" sz="3600" dirty="0" smtClean="0">
                <a:latin typeface="Times New Roman" pitchFamily="18" charset="0"/>
                <a:cs typeface="Times New Roman" pitchFamily="18" charset="0"/>
              </a:rPr>
              <a:t> та продуктів харчування;</a:t>
            </a:r>
            <a:endParaRPr lang="ru-RU" sz="3600" dirty="0" smtClean="0">
              <a:latin typeface="Times New Roman" pitchFamily="18" charset="0"/>
              <a:cs typeface="Times New Roman" pitchFamily="18" charset="0"/>
            </a:endParaRPr>
          </a:p>
          <a:p>
            <a:pPr lvl="0">
              <a:buFont typeface="Wingdings" pitchFamily="2" charset="2"/>
              <a:buChar char="ü"/>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Підготуйте</a:t>
            </a:r>
            <a:r>
              <a:rPr lang="ru-RU" sz="3600" dirty="0" smtClean="0">
                <a:latin typeface="Times New Roman" pitchFamily="18" charset="0"/>
                <a:cs typeface="Times New Roman" pitchFamily="18" charset="0"/>
              </a:rPr>
              <a:t> запас </a:t>
            </a:r>
            <a:r>
              <a:rPr lang="ru-RU" sz="3600" dirty="0" err="1" smtClean="0">
                <a:latin typeface="Times New Roman" pitchFamily="18" charset="0"/>
                <a:cs typeface="Times New Roman" pitchFamily="18" charset="0"/>
              </a:rPr>
              <a:t>марлі</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рушників</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перев’яз</a:t>
            </a:r>
            <a:r>
              <a:rPr lang="uk-UA" sz="3600" dirty="0" err="1" smtClean="0">
                <a:latin typeface="Times New Roman" pitchFamily="18" charset="0"/>
                <a:cs typeface="Times New Roman" pitchFamily="18" charset="0"/>
              </a:rPr>
              <a:t>увальних</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матеріалів</a:t>
            </a:r>
            <a:r>
              <a:rPr lang="uk-UA" sz="3600" dirty="0" smtClean="0">
                <a:latin typeface="Times New Roman" pitchFamily="18" charset="0"/>
                <a:cs typeface="Times New Roman" pitchFamily="18" charset="0"/>
              </a:rPr>
              <a:t>;</a:t>
            </a:r>
            <a:endParaRPr lang="ru-RU" sz="3600" dirty="0" smtClean="0">
              <a:latin typeface="Times New Roman" pitchFamily="18" charset="0"/>
              <a:cs typeface="Times New Roman" pitchFamily="18" charset="0"/>
            </a:endParaRPr>
          </a:p>
          <a:p>
            <a:pPr lvl="0">
              <a:buFont typeface="Wingdings" pitchFamily="2" charset="2"/>
              <a:buChar char="ü"/>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Підготуйте</a:t>
            </a:r>
            <a:r>
              <a:rPr lang="ru-RU" sz="3600" dirty="0" smtClean="0">
                <a:latin typeface="Times New Roman" pitchFamily="18" charset="0"/>
                <a:cs typeface="Times New Roman" pitchFamily="18" charset="0"/>
              </a:rPr>
              <a:t> запас масок</a:t>
            </a:r>
            <a:r>
              <a:rPr lang="uk-UA"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ватно-марлевих</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пов’язок</a:t>
            </a:r>
            <a:r>
              <a:rPr lang="uk-UA"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респіратор</a:t>
            </a:r>
            <a:r>
              <a:rPr lang="ru-RU" sz="3600" dirty="0" smtClean="0">
                <a:latin typeface="Times New Roman" pitchFamily="18" charset="0"/>
                <a:cs typeface="Times New Roman" pitchFamily="18" charset="0"/>
              </a:rPr>
              <a:t>,</a:t>
            </a:r>
            <a:r>
              <a:rPr lang="uk-UA" sz="3600" dirty="0" smtClean="0">
                <a:latin typeface="Times New Roman" pitchFamily="18" charset="0"/>
                <a:cs typeface="Times New Roman" pitchFamily="18" charset="0"/>
              </a:rPr>
              <a:t> протигаз;</a:t>
            </a:r>
            <a:endParaRPr lang="ru-RU" sz="3600" dirty="0" smtClean="0">
              <a:latin typeface="Times New Roman" pitchFamily="18" charset="0"/>
              <a:cs typeface="Times New Roman" pitchFamily="18" charset="0"/>
            </a:endParaRPr>
          </a:p>
          <a:p>
            <a:pPr lvl="0">
              <a:buFont typeface="Wingdings" pitchFamily="2" charset="2"/>
              <a:buChar char="ü"/>
            </a:pPr>
            <a:r>
              <a:rPr lang="uk-UA" sz="3600" dirty="0" smtClean="0">
                <a:latin typeface="Times New Roman" pitchFamily="18" charset="0"/>
                <a:cs typeface="Times New Roman" pitchFamily="18" charset="0"/>
              </a:rPr>
              <a:t> Оберіть одяг, який повністю захищає шкіру, окуляри;</a:t>
            </a:r>
            <a:endParaRPr lang="ru-RU" sz="3600" dirty="0" smtClean="0">
              <a:latin typeface="Times New Roman" pitchFamily="18" charset="0"/>
              <a:cs typeface="Times New Roman" pitchFamily="18" charset="0"/>
            </a:endParaRPr>
          </a:p>
          <a:p>
            <a:pPr lvl="0">
              <a:buFont typeface="Wingdings" pitchFamily="2" charset="2"/>
              <a:buChar char="ü"/>
            </a:pPr>
            <a:r>
              <a:rPr lang="uk-UA" sz="3600" dirty="0" smtClean="0">
                <a:latin typeface="Times New Roman" pitchFamily="18" charset="0"/>
                <a:cs typeface="Times New Roman" pitchFamily="18" charset="0"/>
              </a:rPr>
              <a:t> При спілкуванні дотримуйтесь соціальної дистанції, використовуйте засоби захисту</a:t>
            </a:r>
            <a:endParaRPr lang="ru-RU" sz="36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4424413" cy="399130"/>
          </a:xfrm>
        </p:spPr>
        <p:txBody>
          <a:bodyPr>
            <a:noAutofit/>
          </a:bodyPr>
          <a:lstStyle/>
          <a:p>
            <a:r>
              <a:rPr lang="ru-RU" b="1" dirty="0" smtClean="0">
                <a:latin typeface="Times New Roman" pitchFamily="18" charset="0"/>
                <a:cs typeface="Times New Roman" pitchFamily="18" charset="0"/>
              </a:rPr>
              <a:t>Холера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5163127" y="800100"/>
            <a:ext cx="6557818" cy="4991100"/>
          </a:xfrm>
        </p:spPr>
        <p:txBody>
          <a:bodyPr anchor="ctr">
            <a:noAutofit/>
          </a:bodyPr>
          <a:lstStyle/>
          <a:p>
            <a:pPr indent="342900" algn="just">
              <a:buNone/>
            </a:pPr>
            <a:r>
              <a:rPr lang="uk-UA" sz="2800" dirty="0" smtClean="0">
                <a:latin typeface="Times New Roman" pitchFamily="18" charset="0"/>
                <a:cs typeface="Times New Roman" pitchFamily="18" charset="0"/>
              </a:rPr>
              <a:t>                 </a:t>
            </a:r>
          </a:p>
          <a:p>
            <a:pPr indent="342900" algn="ctr">
              <a:buNone/>
            </a:pPr>
            <a:r>
              <a:rPr lang="uk-UA" dirty="0" smtClean="0">
                <a:latin typeface="Times New Roman" pitchFamily="18" charset="0"/>
                <a:cs typeface="Times New Roman" pitchFamily="18" charset="0"/>
              </a:rPr>
              <a:t>Г</a:t>
            </a:r>
            <a:r>
              <a:rPr lang="vi-VN" dirty="0" smtClean="0">
                <a:latin typeface="Times New Roman" pitchFamily="18" charset="0"/>
                <a:cs typeface="Times New Roman" pitchFamily="18" charset="0"/>
              </a:rPr>
              <a:t>остра інфекційна антропонозна </a:t>
            </a:r>
            <a:r>
              <a:rPr lang="uk-UA"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хвороба, яку спричинюють холерні вібріони, характеризується розвитком тяжкої діареї, яка супроводжується значними порушеннями водно-іонного обміну, тяжким зневодненням організму</a:t>
            </a:r>
            <a:r>
              <a:rPr lang="ru-RU" b="1" dirty="0" smtClean="0">
                <a:latin typeface="Times New Roman" pitchFamily="18" charset="0"/>
                <a:cs typeface="Times New Roman" pitchFamily="18" charset="0"/>
              </a:rPr>
              <a:t>        </a:t>
            </a:r>
          </a:p>
          <a:p>
            <a:pPr algn="ctr">
              <a:buNone/>
            </a:pPr>
            <a:r>
              <a:rPr lang="ru-RU"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p:txBody>
      </p:sp>
      <p:sp>
        <p:nvSpPr>
          <p:cNvPr id="7170" name="AutoShape 2" descr="Холера: причины, симптомы и лечение в статье инфекциониста Александров П. 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2" name="AutoShape 4" descr="Холера: причины, симптомы и лечение в статье инфекциониста Александров П. 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174" name="AutoShape 6" descr="Холера представляет собой особо опасную инфекцию, при которой пораж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загружено (1).jpg"/>
          <p:cNvPicPr>
            <a:picLocks noChangeAspect="1"/>
          </p:cNvPicPr>
          <p:nvPr/>
        </p:nvPicPr>
        <p:blipFill>
          <a:blip r:embed="rId2"/>
          <a:stretch>
            <a:fillRect/>
          </a:stretch>
        </p:blipFill>
        <p:spPr>
          <a:xfrm>
            <a:off x="368299" y="3793349"/>
            <a:ext cx="4564725" cy="2773705"/>
          </a:xfrm>
          <a:prstGeom prst="rect">
            <a:avLst/>
          </a:prstGeom>
        </p:spPr>
      </p:pic>
      <p:pic>
        <p:nvPicPr>
          <p:cNvPr id="8" name="Рисунок 7" descr="загружено (2).jpg"/>
          <p:cNvPicPr>
            <a:picLocks noChangeAspect="1"/>
          </p:cNvPicPr>
          <p:nvPr/>
        </p:nvPicPr>
        <p:blipFill>
          <a:blip r:embed="rId3"/>
          <a:srcRect t="5535" b="5329"/>
          <a:stretch>
            <a:fillRect/>
          </a:stretch>
        </p:blipFill>
        <p:spPr>
          <a:xfrm>
            <a:off x="483373" y="939799"/>
            <a:ext cx="4356481" cy="258410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3741019" cy="399130"/>
          </a:xfrm>
        </p:spPr>
        <p:txBody>
          <a:bodyPr>
            <a:noAutofit/>
          </a:bodyPr>
          <a:lstStyle/>
          <a:p>
            <a:r>
              <a:rPr lang="ru-RU" b="1" dirty="0" smtClean="0">
                <a:latin typeface="Times New Roman" pitchFamily="18" charset="0"/>
                <a:cs typeface="Times New Roman" pitchFamily="18" charset="0"/>
              </a:rPr>
              <a:t>Холера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587141"/>
            <a:ext cx="12192000" cy="6270858"/>
          </a:xfrm>
        </p:spPr>
        <p:txBody>
          <a:bodyPr anchor="ctr">
            <a:normAutofit fontScale="92500" lnSpcReduction="20000"/>
          </a:bodyPr>
          <a:lstStyle/>
          <a:p>
            <a:pPr algn="ctr">
              <a:buNone/>
            </a:pPr>
            <a:r>
              <a:rPr lang="ru-RU" b="1" dirty="0" err="1" smtClean="0">
                <a:latin typeface="Times New Roman" pitchFamily="18" charset="0"/>
                <a:cs typeface="Times New Roman" pitchFamily="18" charset="0"/>
              </a:rPr>
              <a:t>Механізм</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передачі</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фекально-оральний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однак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провідне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значення</a:t>
            </a:r>
            <a:r>
              <a:rPr lang="ru-RU" dirty="0" smtClean="0">
                <a:latin typeface="Times New Roman" pitchFamily="18" charset="0"/>
                <a:cs typeface="Times New Roman" pitchFamily="18" charset="0"/>
              </a:rPr>
              <a:t> все ж </a:t>
            </a:r>
            <a:r>
              <a:rPr lang="ru-RU" dirty="0" err="1" smtClean="0">
                <a:latin typeface="Times New Roman" pitchFamily="18" charset="0"/>
                <a:cs typeface="Times New Roman" pitchFamily="18" charset="0"/>
              </a:rPr>
              <a:t>має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водний</a:t>
            </a:r>
            <a:r>
              <a:rPr lang="ru-RU" dirty="0" smtClean="0">
                <a:latin typeface="Times New Roman" pitchFamily="18" charset="0"/>
                <a:cs typeface="Times New Roman" pitchFamily="18" charset="0"/>
              </a:rPr>
              <a:t> шлях </a:t>
            </a:r>
            <a:r>
              <a:rPr lang="ru-RU" dirty="0" err="1" smtClean="0">
                <a:latin typeface="Times New Roman" pitchFamily="18" charset="0"/>
                <a:cs typeface="Times New Roman" pitchFamily="18" charset="0"/>
              </a:rPr>
              <a:t>поширення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пов'язане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відкритими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водоймами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зокрема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купанням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використанням</a:t>
            </a:r>
            <a:r>
              <a:rPr lang="ru-RU" dirty="0" smtClean="0">
                <a:latin typeface="Times New Roman" pitchFamily="18" charset="0"/>
                <a:cs typeface="Times New Roman" pitchFamily="18" charset="0"/>
              </a:rPr>
              <a:t> води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рік</a:t>
            </a:r>
            <a:r>
              <a:rPr lang="ru-RU" dirty="0" smtClean="0">
                <a:latin typeface="Times New Roman" pitchFamily="18" charset="0"/>
                <a:cs typeface="Times New Roman" pitchFamily="18" charset="0"/>
              </a:rPr>
              <a:t>, озер, моря.</a:t>
            </a:r>
          </a:p>
          <a:p>
            <a:pPr algn="just">
              <a:buNone/>
            </a:pP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контактно-побутові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зараження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здійснюються</a:t>
            </a:r>
            <a:r>
              <a:rPr lang="ru-RU" dirty="0" smtClean="0">
                <a:latin typeface="Times New Roman" pitchFamily="18" charset="0"/>
                <a:cs typeface="Times New Roman" pitchFamily="18" charset="0"/>
              </a:rPr>
              <a:t> через руки </a:t>
            </a:r>
            <a:r>
              <a:rPr lang="ru-RU" dirty="0" err="1" smtClean="0">
                <a:latin typeface="Times New Roman" pitchFamily="18" charset="0"/>
                <a:cs typeface="Times New Roman" pitchFamily="18" charset="0"/>
              </a:rPr>
              <a:t>хворих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предмети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побуту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білизну</a:t>
            </a:r>
            <a:r>
              <a:rPr lang="ru-RU" dirty="0" smtClean="0">
                <a:latin typeface="Times New Roman" pitchFamily="18" charset="0"/>
                <a:cs typeface="Times New Roman" pitchFamily="18" charset="0"/>
              </a:rPr>
              <a:t>, посуд, </a:t>
            </a:r>
            <a:r>
              <a:rPr lang="ru-RU" dirty="0" err="1" smtClean="0">
                <a:latin typeface="Times New Roman" pitchFamily="18" charset="0"/>
                <a:cs typeface="Times New Roman" pitchFamily="18" charset="0"/>
              </a:rPr>
              <a:t>дверні</a:t>
            </a:r>
            <a:r>
              <a:rPr lang="ru-RU" dirty="0" smtClean="0">
                <a:latin typeface="Times New Roman" pitchFamily="18" charset="0"/>
                <a:cs typeface="Times New Roman" pitchFamily="18" charset="0"/>
              </a:rPr>
              <a:t> ручки </a:t>
            </a:r>
            <a:r>
              <a:rPr lang="ru-RU" dirty="0" err="1" smtClean="0">
                <a:latin typeface="Times New Roman" pitchFamily="18" charset="0"/>
                <a:cs typeface="Times New Roman" pitchFamily="18" charset="0"/>
              </a:rPr>
              <a:t>тощо</a:t>
            </a:r>
            <a:r>
              <a:rPr lang="ru-RU" dirty="0" smtClean="0">
                <a:latin typeface="Times New Roman" pitchFamily="18" charset="0"/>
                <a:cs typeface="Times New Roman" pitchFamily="18" charset="0"/>
              </a:rPr>
              <a:t>). </a:t>
            </a:r>
          </a:p>
          <a:p>
            <a:pPr algn="just">
              <a:buNone/>
            </a:pPr>
            <a:r>
              <a:rPr lang="ru-RU" dirty="0" smtClean="0">
                <a:latin typeface="Times New Roman" pitchFamily="18" charset="0"/>
                <a:cs typeface="Times New Roman" pitchFamily="18" charset="0"/>
              </a:rPr>
              <a:t>             Факторами </a:t>
            </a:r>
            <a:r>
              <a:rPr lang="ru-RU" dirty="0" err="1" smtClean="0">
                <a:latin typeface="Times New Roman" pitchFamily="18" charset="0"/>
                <a:cs typeface="Times New Roman" pitchFamily="18" charset="0"/>
              </a:rPr>
              <a:t>передачі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можуть</a:t>
            </a:r>
            <a:r>
              <a:rPr lang="ru-RU" dirty="0" smtClean="0">
                <a:latin typeface="Times New Roman" pitchFamily="18" charset="0"/>
                <a:cs typeface="Times New Roman" pitchFamily="18" charset="0"/>
              </a:rPr>
              <a:t> бути </a:t>
            </a:r>
            <a:r>
              <a:rPr lang="ru-RU" dirty="0" err="1" smtClean="0">
                <a:latin typeface="Times New Roman" pitchFamily="18" charset="0"/>
                <a:cs typeface="Times New Roman" pitchFamily="18" charset="0"/>
              </a:rPr>
              <a:t>молочні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м'ясні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рибні</a:t>
            </a:r>
            <a:r>
              <a:rPr lang="ru-RU" dirty="0" smtClean="0">
                <a:latin typeface="Times New Roman" pitchFamily="18" charset="0"/>
                <a:cs typeface="Times New Roman" pitchFamily="18" charset="0"/>
              </a:rPr>
              <a:t> страви (</a:t>
            </a:r>
            <a:r>
              <a:rPr lang="ru-RU" dirty="0" err="1" smtClean="0">
                <a:latin typeface="Times New Roman" pitchFamily="18" charset="0"/>
                <a:cs typeface="Times New Roman" pitchFamily="18" charset="0"/>
              </a:rPr>
              <a:t>свіжі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малосолені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овочі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фрукти</a:t>
            </a:r>
            <a:r>
              <a:rPr lang="ru-RU" dirty="0" smtClean="0">
                <a:latin typeface="Times New Roman" pitchFamily="18" charset="0"/>
                <a:cs typeface="Times New Roman" pitchFamily="18" charset="0"/>
              </a:rPr>
              <a:t>, через </a:t>
            </a:r>
            <a:r>
              <a:rPr lang="ru-RU" dirty="0" err="1" smtClean="0">
                <a:latin typeface="Times New Roman" pitchFamily="18" charset="0"/>
                <a:cs typeface="Times New Roman" pitchFamily="18" charset="0"/>
              </a:rPr>
              <a:t>брудні</a:t>
            </a:r>
            <a:r>
              <a:rPr lang="ru-RU" dirty="0" smtClean="0">
                <a:latin typeface="Times New Roman" pitchFamily="18" charset="0"/>
                <a:cs typeface="Times New Roman" pitchFamily="18" charset="0"/>
              </a:rPr>
              <a:t> руки </a:t>
            </a:r>
            <a:r>
              <a:rPr lang="ru-RU" dirty="0" err="1" smtClean="0">
                <a:latin typeface="Times New Roman" pitchFamily="18" charset="0"/>
                <a:cs typeface="Times New Roman" pitchFamily="18" charset="0"/>
              </a:rPr>
              <a:t>хворих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або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носіїв</a:t>
            </a:r>
            <a:r>
              <a:rPr lang="ru-RU" dirty="0" smtClean="0">
                <a:latin typeface="Times New Roman" pitchFamily="18" charset="0"/>
                <a:cs typeface="Times New Roman" pitchFamily="18" charset="0"/>
              </a:rPr>
              <a:t>, а </a:t>
            </a:r>
            <a:r>
              <a:rPr lang="ru-RU" dirty="0" err="1" smtClean="0">
                <a:latin typeface="Times New Roman" pitchFamily="18" charset="0"/>
                <a:cs typeface="Times New Roman" pitchFamily="18" charset="0"/>
              </a:rPr>
              <a:t>також</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допомогою</a:t>
            </a:r>
            <a:r>
              <a:rPr lang="ru-RU" dirty="0" smtClean="0">
                <a:latin typeface="Times New Roman" pitchFamily="18" charset="0"/>
                <a:cs typeface="Times New Roman" pitchFamily="18" charset="0"/>
              </a:rPr>
              <a:t> мух.</a:t>
            </a:r>
          </a:p>
          <a:p>
            <a:pPr algn="just">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Різноманітні</a:t>
            </a:r>
            <a:r>
              <a:rPr lang="ru-RU" dirty="0" smtClean="0">
                <a:latin typeface="Times New Roman" pitchFamily="18" charset="0"/>
                <a:cs typeface="Times New Roman" pitchFamily="18" charset="0"/>
              </a:rPr>
              <a:t> шляхи </a:t>
            </a:r>
            <a:r>
              <a:rPr lang="ru-RU" dirty="0" err="1" smtClean="0">
                <a:latin typeface="Times New Roman" pitchFamily="18" charset="0"/>
                <a:cs typeface="Times New Roman" pitchFamily="18" charset="0"/>
              </a:rPr>
              <a:t>передачі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холери</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конкретних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умовах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можуть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поєднуватися</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              Першими </a:t>
            </a:r>
            <a:r>
              <a:rPr lang="ru-RU" b="1" dirty="0" smtClean="0">
                <a:latin typeface="Times New Roman" pitchFamily="18" charset="0"/>
                <a:cs typeface="Times New Roman" pitchFamily="18" charset="0"/>
              </a:rPr>
              <a:t>симптомами </a:t>
            </a:r>
            <a:r>
              <a:rPr lang="ru-RU" b="1" dirty="0" err="1" smtClean="0">
                <a:latin typeface="Times New Roman" pitchFamily="18" charset="0"/>
                <a:cs typeface="Times New Roman" pitchFamily="18" charset="0"/>
              </a:rPr>
              <a:t>холери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діарея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блювота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болі</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животі</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Характерні</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симптоми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холери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частий</a:t>
            </a:r>
            <a:r>
              <a:rPr lang="ru-RU" dirty="0" smtClean="0">
                <a:latin typeface="Times New Roman" pitchFamily="18" charset="0"/>
                <a:cs typeface="Times New Roman" pitchFamily="18" charset="0"/>
              </a:rPr>
              <a:t>, до 10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більше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разів</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добу</a:t>
            </a:r>
            <a:r>
              <a:rPr lang="ru-RU" dirty="0" smtClean="0">
                <a:latin typeface="Times New Roman" pitchFamily="18" charset="0"/>
                <a:cs typeface="Times New Roman" pitchFamily="18" charset="0"/>
              </a:rPr>
              <a:t>, пронос. При </a:t>
            </a:r>
            <a:r>
              <a:rPr lang="ru-RU" dirty="0" err="1" smtClean="0">
                <a:latin typeface="Times New Roman" pitchFamily="18" charset="0"/>
                <a:cs typeface="Times New Roman" pitchFamily="18" charset="0"/>
              </a:rPr>
              <a:t>цьому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людина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втрачає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багато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рідини</a:t>
            </a:r>
            <a:r>
              <a:rPr lang="ru-RU" dirty="0" smtClean="0">
                <a:latin typeface="Times New Roman" pitchFamily="18" charset="0"/>
                <a:cs typeface="Times New Roman" pitchFamily="18" charset="0"/>
              </a:rPr>
              <a:t> - до 20 </a:t>
            </a:r>
            <a:r>
              <a:rPr lang="ru-RU" dirty="0" err="1" smtClean="0">
                <a:latin typeface="Times New Roman" pitchFamily="18" charset="0"/>
                <a:cs typeface="Times New Roman" pitchFamily="18" charset="0"/>
              </a:rPr>
              <a:t>літрів</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добу</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zdrav.ck.gov.ua/sites/default/files/styles/article_body/public/anthrax.jpg?itok=Ofwe-BYP"/>
          <p:cNvPicPr>
            <a:picLocks noChangeAspect="1" noChangeArrowheads="1"/>
          </p:cNvPicPr>
          <p:nvPr/>
        </p:nvPicPr>
        <p:blipFill>
          <a:blip r:embed="rId2"/>
          <a:srcRect/>
          <a:stretch>
            <a:fillRect/>
          </a:stretch>
        </p:blipFill>
        <p:spPr bwMode="auto">
          <a:xfrm>
            <a:off x="8737600" y="3403600"/>
            <a:ext cx="3454400" cy="3454400"/>
          </a:xfrm>
          <a:prstGeom prst="rect">
            <a:avLst/>
          </a:prstGeom>
          <a:noFill/>
        </p:spPr>
      </p:pic>
      <p:sp>
        <p:nvSpPr>
          <p:cNvPr id="2" name="Заголовок 1"/>
          <p:cNvSpPr>
            <a:spLocks noGrp="1"/>
          </p:cNvSpPr>
          <p:nvPr>
            <p:ph type="title"/>
          </p:nvPr>
        </p:nvSpPr>
        <p:spPr>
          <a:xfrm>
            <a:off x="609600" y="0"/>
            <a:ext cx="3429000" cy="914400"/>
          </a:xfrm>
        </p:spPr>
        <p:txBody>
          <a:bodyPr/>
          <a:lstStyle/>
          <a:p>
            <a:r>
              <a:rPr lang="uk-UA" b="1" dirty="0">
                <a:latin typeface="Times New Roman" pitchFamily="18" charset="0"/>
                <a:cs typeface="Times New Roman" pitchFamily="18" charset="0"/>
              </a:rPr>
              <a:t>Сибірка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15900" y="660401"/>
            <a:ext cx="11786803" cy="6197599"/>
          </a:xfrm>
        </p:spPr>
        <p:txBody>
          <a:bodyPr>
            <a:normAutofit fontScale="92500" lnSpcReduction="10000"/>
          </a:bodyPr>
          <a:lstStyle/>
          <a:p>
            <a:pPr algn="just">
              <a:buNone/>
            </a:pPr>
            <a:r>
              <a:rPr lang="uk-UA" sz="3100" dirty="0" smtClean="0">
                <a:latin typeface="Times New Roman" pitchFamily="18" charset="0"/>
                <a:cs typeface="Times New Roman" pitchFamily="18" charset="0"/>
              </a:rPr>
              <a:t>        Це гострий бактерійний зооноз, який перебігає із </a:t>
            </a:r>
            <a:r>
              <a:rPr lang="uk-UA" sz="3100" dirty="0" err="1" smtClean="0">
                <a:latin typeface="Times New Roman" pitchFamily="18" charset="0"/>
                <a:cs typeface="Times New Roman" pitchFamily="18" charset="0"/>
              </a:rPr>
              <a:t>серозно-геморагічним</a:t>
            </a:r>
            <a:r>
              <a:rPr lang="uk-UA" sz="3100" dirty="0" smtClean="0">
                <a:latin typeface="Times New Roman" pitchFamily="18" charset="0"/>
                <a:cs typeface="Times New Roman" pitchFamily="18" charset="0"/>
              </a:rPr>
              <a:t> запаленням шкіри і лімфатичних вузлів, рідше - легень, кишок або у формі сепсису, що супроводжується тяжкою інтоксикацією і гарячкою.</a:t>
            </a:r>
            <a:r>
              <a:rPr lang="ru-RU" sz="3100" b="1" dirty="0" smtClean="0">
                <a:latin typeface="Times New Roman" pitchFamily="18" charset="0"/>
                <a:cs typeface="Times New Roman" pitchFamily="18" charset="0"/>
              </a:rPr>
              <a:t> </a:t>
            </a:r>
          </a:p>
          <a:p>
            <a:pPr>
              <a:buNone/>
            </a:pPr>
            <a:r>
              <a:rPr lang="ru-RU" sz="3100" b="1" dirty="0" err="1" smtClean="0">
                <a:latin typeface="Times New Roman" pitchFamily="18" charset="0"/>
                <a:cs typeface="Times New Roman" pitchFamily="18" charset="0"/>
              </a:rPr>
              <a:t>Симптоми</a:t>
            </a:r>
            <a:r>
              <a:rPr lang="ru-RU" sz="3100" b="1" dirty="0" smtClean="0">
                <a:latin typeface="Times New Roman" pitchFamily="18" charset="0"/>
                <a:cs typeface="Times New Roman" pitchFamily="18" charset="0"/>
              </a:rPr>
              <a:t> </a:t>
            </a:r>
            <a:r>
              <a:rPr lang="ru-RU" sz="3100" b="1" dirty="0" err="1" smtClean="0">
                <a:latin typeface="Times New Roman" pitchFamily="18" charset="0"/>
                <a:cs typeface="Times New Roman" pitchFamily="18" charset="0"/>
              </a:rPr>
              <a:t>сибірки</a:t>
            </a:r>
            <a:endParaRPr lang="ru-RU" sz="3100" dirty="0" smtClean="0">
              <a:latin typeface="Times New Roman" pitchFamily="18" charset="0"/>
              <a:cs typeface="Times New Roman" pitchFamily="18" charset="0"/>
            </a:endParaRPr>
          </a:p>
          <a:p>
            <a:r>
              <a:rPr lang="ru-RU" sz="3100" dirty="0" err="1" smtClean="0">
                <a:latin typeface="Times New Roman" pitchFamily="18" charset="0"/>
                <a:cs typeface="Times New Roman" pitchFamily="18" charset="0"/>
              </a:rPr>
              <a:t>безболісний</a:t>
            </a:r>
            <a:r>
              <a:rPr lang="ru-RU" sz="3100" dirty="0" smtClean="0">
                <a:latin typeface="Times New Roman" pitchFamily="18" charset="0"/>
                <a:cs typeface="Times New Roman" pitchFamily="18" charset="0"/>
              </a:rPr>
              <a:t> карбункул </a:t>
            </a:r>
            <a:r>
              <a:rPr lang="ru-RU" sz="3100" dirty="0" err="1" smtClean="0">
                <a:latin typeface="Times New Roman" pitchFamily="18" charset="0"/>
                <a:cs typeface="Times New Roman" pitchFamily="18" charset="0"/>
              </a:rPr>
              <a:t>зі</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швидким</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наростанням</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набряку</a:t>
            </a:r>
            <a:r>
              <a:rPr lang="ru-RU" sz="3100" dirty="0" smtClean="0">
                <a:latin typeface="Times New Roman" pitchFamily="18" charset="0"/>
                <a:cs typeface="Times New Roman" pitchFamily="18" charset="0"/>
              </a:rPr>
              <a:t> та </a:t>
            </a:r>
            <a:r>
              <a:rPr lang="ru-RU" sz="3100" dirty="0" err="1" smtClean="0">
                <a:latin typeface="Times New Roman" pitchFamily="18" charset="0"/>
                <a:cs typeface="Times New Roman" pitchFamily="18" charset="0"/>
              </a:rPr>
              <a:t>свербіж</a:t>
            </a:r>
            <a:r>
              <a:rPr lang="ru-RU" sz="3100" dirty="0" smtClean="0">
                <a:latin typeface="Times New Roman" pitchFamily="18" charset="0"/>
                <a:cs typeface="Times New Roman" pitchFamily="18" charset="0"/>
              </a:rPr>
              <a:t> (за </a:t>
            </a:r>
            <a:r>
              <a:rPr lang="ru-RU" sz="3100" dirty="0" err="1" smtClean="0">
                <a:latin typeface="Times New Roman" pitchFamily="18" charset="0"/>
                <a:cs typeface="Times New Roman" pitchFamily="18" charset="0"/>
              </a:rPr>
              <a:t>ураження</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шкіри</a:t>
            </a:r>
            <a:r>
              <a:rPr lang="ru-RU" sz="3100" dirty="0" smtClean="0">
                <a:latin typeface="Times New Roman" pitchFamily="18" charset="0"/>
                <a:cs typeface="Times New Roman" pitchFamily="18" charset="0"/>
              </a:rPr>
              <a:t>); </a:t>
            </a:r>
          </a:p>
          <a:p>
            <a:r>
              <a:rPr lang="ru-RU" sz="3100" dirty="0" err="1" smtClean="0">
                <a:latin typeface="Times New Roman" pitchFamily="18" charset="0"/>
                <a:cs typeface="Times New Roman" pitchFamily="18" charset="0"/>
              </a:rPr>
              <a:t>сильні</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колючі</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болі</a:t>
            </a:r>
            <a:r>
              <a:rPr lang="ru-RU" sz="3100" dirty="0" smtClean="0">
                <a:latin typeface="Times New Roman" pitchFamily="18" charset="0"/>
                <a:cs typeface="Times New Roman" pitchFamily="18" charset="0"/>
              </a:rPr>
              <a:t> у грудях (у </a:t>
            </a:r>
            <a:r>
              <a:rPr lang="ru-RU" sz="3100" dirty="0" err="1" smtClean="0">
                <a:latin typeface="Times New Roman" pitchFamily="18" charset="0"/>
                <a:cs typeface="Times New Roman" pitchFamily="18" charset="0"/>
              </a:rPr>
              <a:t>разі</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легеневої</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форми</a:t>
            </a:r>
            <a:r>
              <a:rPr lang="ru-RU" sz="3100" dirty="0" smtClean="0">
                <a:latin typeface="Times New Roman" pitchFamily="18" charset="0"/>
                <a:cs typeface="Times New Roman" pitchFamily="18" charset="0"/>
              </a:rPr>
              <a:t>);</a:t>
            </a:r>
          </a:p>
          <a:p>
            <a:r>
              <a:rPr lang="ru-RU" sz="3100" dirty="0" err="1" smtClean="0">
                <a:latin typeface="Times New Roman" pitchFamily="18" charset="0"/>
                <a:cs typeface="Times New Roman" pitchFamily="18" charset="0"/>
              </a:rPr>
              <a:t>діарея</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з</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домішками</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крові</a:t>
            </a:r>
            <a:r>
              <a:rPr lang="ru-RU" sz="3100" dirty="0" smtClean="0">
                <a:latin typeface="Times New Roman" pitchFamily="18" charset="0"/>
                <a:cs typeface="Times New Roman" pitchFamily="18" charset="0"/>
              </a:rPr>
              <a:t> (у </a:t>
            </a:r>
            <a:r>
              <a:rPr lang="ru-RU" sz="3100" dirty="0" err="1" smtClean="0">
                <a:latin typeface="Times New Roman" pitchFamily="18" charset="0"/>
                <a:cs typeface="Times New Roman" pitchFamily="18" charset="0"/>
              </a:rPr>
              <a:t>разі</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кишкової</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форми</a:t>
            </a:r>
            <a:r>
              <a:rPr lang="ru-RU" sz="3100" dirty="0" smtClean="0">
                <a:latin typeface="Times New Roman" pitchFamily="18" charset="0"/>
                <a:cs typeface="Times New Roman" pitchFamily="18" charset="0"/>
              </a:rPr>
              <a:t>);</a:t>
            </a:r>
          </a:p>
          <a:p>
            <a:r>
              <a:rPr lang="ru-RU" sz="3100" dirty="0" err="1" smtClean="0">
                <a:latin typeface="Times New Roman" pitchFamily="18" charset="0"/>
                <a:cs typeface="Times New Roman" pitchFamily="18" charset="0"/>
              </a:rPr>
              <a:t>сильний</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головний</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біль</a:t>
            </a:r>
            <a:r>
              <a:rPr lang="ru-RU" sz="3100" dirty="0" smtClean="0">
                <a:latin typeface="Times New Roman" pitchFamily="18" charset="0"/>
                <a:cs typeface="Times New Roman" pitchFamily="18" charset="0"/>
              </a:rPr>
              <a:t>;</a:t>
            </a:r>
          </a:p>
          <a:p>
            <a:r>
              <a:rPr lang="ru-RU" sz="3100" dirty="0" err="1" smtClean="0">
                <a:latin typeface="Times New Roman" pitchFamily="18" charset="0"/>
                <a:cs typeface="Times New Roman" pitchFamily="18" charset="0"/>
              </a:rPr>
              <a:t>висока</a:t>
            </a:r>
            <a:r>
              <a:rPr lang="ru-RU" sz="3100" dirty="0" smtClean="0">
                <a:latin typeface="Times New Roman" pitchFamily="18" charset="0"/>
                <a:cs typeface="Times New Roman" pitchFamily="18" charset="0"/>
              </a:rPr>
              <a:t> температура;</a:t>
            </a:r>
          </a:p>
          <a:p>
            <a:r>
              <a:rPr lang="ru-RU" sz="3100" dirty="0" err="1" smtClean="0">
                <a:latin typeface="Times New Roman" pitchFamily="18" charset="0"/>
                <a:cs typeface="Times New Roman" pitchFamily="18" charset="0"/>
              </a:rPr>
              <a:t>загальне</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нездужання</a:t>
            </a:r>
            <a:r>
              <a:rPr lang="ru-RU" sz="3100" dirty="0" smtClean="0">
                <a:latin typeface="Times New Roman" pitchFamily="18" charset="0"/>
                <a:cs typeface="Times New Roman" pitchFamily="18" charset="0"/>
              </a:rPr>
              <a:t>;</a:t>
            </a:r>
          </a:p>
          <a:p>
            <a:r>
              <a:rPr lang="ru-RU" sz="3100" dirty="0" err="1" smtClean="0">
                <a:latin typeface="Times New Roman" pitchFamily="18" charset="0"/>
                <a:cs typeface="Times New Roman" pitchFamily="18" charset="0"/>
              </a:rPr>
              <a:t>задуха</a:t>
            </a:r>
            <a:r>
              <a:rPr lang="ru-RU" sz="3100" dirty="0" smtClean="0">
                <a:latin typeface="Times New Roman" pitchFamily="18" charset="0"/>
                <a:cs typeface="Times New Roman" pitchFamily="18" charset="0"/>
              </a:rPr>
              <a:t> (у </a:t>
            </a:r>
            <a:r>
              <a:rPr lang="ru-RU" sz="3100" dirty="0" err="1" smtClean="0">
                <a:latin typeface="Times New Roman" pitchFamily="18" charset="0"/>
                <a:cs typeface="Times New Roman" pitchFamily="18" charset="0"/>
              </a:rPr>
              <a:t>разі</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легеневої</a:t>
            </a:r>
            <a:r>
              <a:rPr lang="ru-RU" sz="3100" dirty="0" smtClean="0">
                <a:latin typeface="Times New Roman" pitchFamily="18" charset="0"/>
                <a:cs typeface="Times New Roman" pitchFamily="18" charset="0"/>
              </a:rPr>
              <a:t> </a:t>
            </a:r>
            <a:r>
              <a:rPr lang="ru-RU" sz="3100" dirty="0" err="1" smtClean="0">
                <a:latin typeface="Times New Roman" pitchFamily="18" charset="0"/>
                <a:cs typeface="Times New Roman" pitchFamily="18" charset="0"/>
              </a:rPr>
              <a:t>форми</a:t>
            </a:r>
            <a:r>
              <a:rPr lang="ru-RU" sz="3100" dirty="0" smtClean="0">
                <a:latin typeface="Times New Roman" pitchFamily="18" charset="0"/>
                <a:cs typeface="Times New Roman" pitchFamily="18" charset="0"/>
              </a:rPr>
              <a:t>)</a:t>
            </a:r>
          </a:p>
          <a:p>
            <a:pPr>
              <a:buNone/>
            </a:pPr>
            <a:endParaRPr lang="ru-RU"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Біологічна зброя — Вікіпедія"/>
          <p:cNvPicPr>
            <a:picLocks noChangeAspect="1" noChangeArrowheads="1"/>
          </p:cNvPicPr>
          <p:nvPr/>
        </p:nvPicPr>
        <p:blipFill>
          <a:blip r:embed="rId2"/>
          <a:srcRect/>
          <a:stretch>
            <a:fillRect/>
          </a:stretch>
        </p:blipFill>
        <p:spPr bwMode="auto">
          <a:xfrm>
            <a:off x="508000" y="558112"/>
            <a:ext cx="2538359" cy="2210488"/>
          </a:xfrm>
          <a:prstGeom prst="rect">
            <a:avLst/>
          </a:prstGeom>
          <a:noFill/>
        </p:spPr>
      </p:pic>
      <p:sp>
        <p:nvSpPr>
          <p:cNvPr id="3" name="Содержимое 2"/>
          <p:cNvSpPr>
            <a:spLocks noGrp="1"/>
          </p:cNvSpPr>
          <p:nvPr>
            <p:ph idx="1"/>
          </p:nvPr>
        </p:nvSpPr>
        <p:spPr>
          <a:xfrm>
            <a:off x="2685448" y="774700"/>
            <a:ext cx="8566752" cy="4787899"/>
          </a:xfrm>
        </p:spPr>
        <p:txBody>
          <a:bodyPr>
            <a:normAutofit/>
          </a:bodyPr>
          <a:lstStyle/>
          <a:p>
            <a:pPr algn="ctr">
              <a:buNone/>
            </a:pPr>
            <a:r>
              <a:rPr lang="ru-RU" dirty="0" smtClean="0"/>
              <a:t>          </a:t>
            </a:r>
            <a:r>
              <a:rPr lang="ru-RU" sz="4000" dirty="0" smtClean="0">
                <a:latin typeface="Times New Roman" pitchFamily="18" charset="0"/>
                <a:cs typeface="Times New Roman" pitchFamily="18" charset="0"/>
              </a:rPr>
              <a:t>Мета</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Розглянути</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основні</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види</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біологічної</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зброї</a:t>
            </a:r>
            <a:r>
              <a:rPr lang="ru-RU" sz="4000" dirty="0" smtClean="0">
                <a:latin typeface="Times New Roman" pitchFamily="18" charset="0"/>
                <a:cs typeface="Times New Roman" pitchFamily="18" charset="0"/>
              </a:rPr>
              <a:t>, характеристику</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вплив</a:t>
            </a:r>
            <a:r>
              <a:rPr lang="ru-RU" sz="4000" dirty="0" smtClean="0">
                <a:latin typeface="Times New Roman" pitchFamily="18" charset="0"/>
                <a:cs typeface="Times New Roman" pitchFamily="18" charset="0"/>
              </a:rPr>
              <a:t> на </a:t>
            </a:r>
            <a:r>
              <a:rPr lang="ru-RU" sz="4000" dirty="0" err="1" smtClean="0">
                <a:latin typeface="Times New Roman" pitchFamily="18" charset="0"/>
                <a:cs typeface="Times New Roman" pitchFamily="18" charset="0"/>
              </a:rPr>
              <a:t>організм</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людини</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симптоми</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способи</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застосуввання</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засоби</a:t>
            </a:r>
            <a:r>
              <a:rPr lang="ru-RU" sz="4000" dirty="0" smtClean="0">
                <a:latin typeface="Times New Roman" pitchFamily="18" charset="0"/>
                <a:cs typeface="Times New Roman" pitchFamily="18" charset="0"/>
              </a:rPr>
              <a:t> </a:t>
            </a:r>
            <a:r>
              <a:rPr lang="ru-RU" sz="4000" dirty="0" err="1" smtClean="0">
                <a:latin typeface="Times New Roman" pitchFamily="18" charset="0"/>
                <a:cs typeface="Times New Roman" pitchFamily="18" charset="0"/>
              </a:rPr>
              <a:t>захисту</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pic>
        <p:nvPicPr>
          <p:cNvPr id="1028" name="Picture 4" descr="Що стоїть за погрозами росії про біологічну зброю?"/>
          <p:cNvPicPr>
            <a:picLocks noChangeAspect="1" noChangeArrowheads="1"/>
          </p:cNvPicPr>
          <p:nvPr/>
        </p:nvPicPr>
        <p:blipFill>
          <a:blip r:embed="rId3"/>
          <a:srcRect t="3691"/>
          <a:stretch>
            <a:fillRect/>
          </a:stretch>
        </p:blipFill>
        <p:spPr bwMode="auto">
          <a:xfrm>
            <a:off x="8181473" y="4246257"/>
            <a:ext cx="3866148" cy="2486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2" name="Picture 8" descr="Що стоїть за погрозами росії про біологічну зброю?"/>
          <p:cNvPicPr>
            <a:picLocks noChangeAspect="1" noChangeArrowheads="1"/>
          </p:cNvPicPr>
          <p:nvPr/>
        </p:nvPicPr>
        <p:blipFill>
          <a:blip r:embed="rId4"/>
          <a:srcRect/>
          <a:stretch>
            <a:fillRect/>
          </a:stretch>
        </p:blipFill>
        <p:spPr bwMode="auto">
          <a:xfrm>
            <a:off x="4101934" y="4245229"/>
            <a:ext cx="3819658" cy="2439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4" name="Picture 10" descr="Остання хімічна зброя буде знищена в 2023 році: технологія знищення"/>
          <p:cNvPicPr>
            <a:picLocks noChangeAspect="1" noChangeArrowheads="1"/>
          </p:cNvPicPr>
          <p:nvPr/>
        </p:nvPicPr>
        <p:blipFill>
          <a:blip r:embed="rId5"/>
          <a:srcRect/>
          <a:stretch>
            <a:fillRect/>
          </a:stretch>
        </p:blipFill>
        <p:spPr bwMode="auto">
          <a:xfrm>
            <a:off x="144380" y="4244723"/>
            <a:ext cx="3667224" cy="2440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загружено.jpg"/>
          <p:cNvPicPr>
            <a:picLocks noChangeAspect="1"/>
          </p:cNvPicPr>
          <p:nvPr/>
        </p:nvPicPr>
        <p:blipFill>
          <a:blip r:embed="rId2"/>
          <a:stretch>
            <a:fillRect/>
          </a:stretch>
        </p:blipFill>
        <p:spPr>
          <a:xfrm>
            <a:off x="7247822" y="4764505"/>
            <a:ext cx="4082143" cy="2286000"/>
          </a:xfrm>
          <a:prstGeom prst="rect">
            <a:avLst/>
          </a:prstGeom>
          <a:ln>
            <a:noFill/>
          </a:ln>
          <a:effectLst>
            <a:softEdge rad="112500"/>
          </a:effectLst>
        </p:spPr>
      </p:pic>
      <p:pic>
        <p:nvPicPr>
          <p:cNvPr id="10242" name="Picture 2" descr="МУХА ЦЕЦЕ • Большая российская энциклопедия - электронная версия"/>
          <p:cNvPicPr>
            <a:picLocks noChangeAspect="1" noChangeArrowheads="1"/>
          </p:cNvPicPr>
          <p:nvPr/>
        </p:nvPicPr>
        <p:blipFill>
          <a:blip r:embed="rId3"/>
          <a:srcRect/>
          <a:stretch>
            <a:fillRect/>
          </a:stretch>
        </p:blipFill>
        <p:spPr bwMode="auto">
          <a:xfrm>
            <a:off x="2233059" y="4726004"/>
            <a:ext cx="4144197" cy="2247499"/>
          </a:xfrm>
          <a:prstGeom prst="rect">
            <a:avLst/>
          </a:prstGeom>
          <a:ln>
            <a:noFill/>
          </a:ln>
          <a:effectLst>
            <a:softEdge rad="112500"/>
          </a:effectLst>
        </p:spPr>
      </p:pic>
      <p:sp>
        <p:nvSpPr>
          <p:cNvPr id="2" name="Заголовок 1"/>
          <p:cNvSpPr>
            <a:spLocks noGrp="1"/>
          </p:cNvSpPr>
          <p:nvPr>
            <p:ph type="title"/>
          </p:nvPr>
        </p:nvSpPr>
        <p:spPr>
          <a:xfrm>
            <a:off x="609600" y="274638"/>
            <a:ext cx="3619500" cy="563562"/>
          </a:xfrm>
        </p:spPr>
        <p:txBody>
          <a:bodyPr>
            <a:noAutofit/>
          </a:bodyPr>
          <a:lstStyle/>
          <a:p>
            <a:r>
              <a:rPr lang="uk-UA" b="1" dirty="0">
                <a:latin typeface="Times New Roman" pitchFamily="18" charset="0"/>
                <a:cs typeface="Times New Roman" pitchFamily="18" charset="0"/>
              </a:rPr>
              <a:t>Сибірка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606393"/>
            <a:ext cx="11944952" cy="5082138"/>
          </a:xfrm>
        </p:spPr>
        <p:txBody>
          <a:bodyPr>
            <a:normAutofit fontScale="92500" lnSpcReduction="10000"/>
          </a:bodyPr>
          <a:lstStyle/>
          <a:p>
            <a:pPr algn="ctr">
              <a:buNone/>
            </a:pPr>
            <a:r>
              <a:rPr lang="uk-UA" b="1" dirty="0" smtClean="0">
                <a:latin typeface="Times New Roman" pitchFamily="18" charset="0"/>
                <a:cs typeface="Times New Roman" pitchFamily="18" charset="0"/>
              </a:rPr>
              <a:t>Механізм і шляхи передачі</a:t>
            </a:r>
            <a:endParaRPr lang="uk-UA" dirty="0" smtClean="0">
              <a:latin typeface="Times New Roman" pitchFamily="18" charset="0"/>
              <a:cs typeface="Times New Roman" pitchFamily="18" charset="0"/>
            </a:endParaRPr>
          </a:p>
          <a:p>
            <a:pPr algn="just">
              <a:buNone/>
            </a:pPr>
            <a:r>
              <a:rPr lang="uk-UA" dirty="0" smtClean="0">
                <a:latin typeface="Times New Roman" pitchFamily="18" charset="0"/>
                <a:cs typeface="Times New Roman" pitchFamily="18" charset="0"/>
              </a:rPr>
              <a:t>           Головний механізм передавання — контактний. Відбувається потрапляння збудника через пошкоджену (навіть й мікротравмами) шкіру або слизові оболонки при догляді за хворими тваринами.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Можливе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зараження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аліментарним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повітряно-пиловим</a:t>
            </a:r>
            <a:r>
              <a:rPr lang="ru-RU" dirty="0" smtClean="0">
                <a:latin typeface="Times New Roman" pitchFamily="18" charset="0"/>
                <a:cs typeface="Times New Roman" pitchFamily="18" charset="0"/>
              </a:rPr>
              <a:t> шляхом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трансмісивно</a:t>
            </a:r>
            <a:r>
              <a:rPr lang="ru-RU" dirty="0" smtClean="0">
                <a:latin typeface="Times New Roman" pitchFamily="18" charset="0"/>
                <a:cs typeface="Times New Roman" pitchFamily="18" charset="0"/>
              </a:rPr>
              <a:t> через укус мух .</a:t>
            </a:r>
            <a:endParaRPr lang="uk-UA" dirty="0" smtClean="0">
              <a:latin typeface="Times New Roman" pitchFamily="18" charset="0"/>
              <a:cs typeface="Times New Roman" pitchFamily="18" charset="0"/>
            </a:endParaRPr>
          </a:p>
          <a:p>
            <a:pPr algn="just">
              <a:buNone/>
            </a:pPr>
            <a:r>
              <a:rPr lang="ru-RU" dirty="0" smtClean="0">
                <a:latin typeface="Times New Roman" pitchFamily="18" charset="0"/>
                <a:cs typeface="Times New Roman" pitchFamily="18" charset="0"/>
              </a:rPr>
              <a:t>          Спори </a:t>
            </a:r>
            <a:r>
              <a:rPr lang="ru-RU" dirty="0" err="1" smtClean="0">
                <a:latin typeface="Times New Roman" pitchFamily="18" charset="0"/>
                <a:cs typeface="Times New Roman" pitchFamily="18" charset="0"/>
              </a:rPr>
              <a:t>збудника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сибірки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можуть</a:t>
            </a:r>
            <a:r>
              <a:rPr lang="ru-RU" dirty="0" smtClean="0">
                <a:latin typeface="Times New Roman" pitchFamily="18" charset="0"/>
                <a:cs typeface="Times New Roman" pitchFamily="18" charset="0"/>
              </a:rPr>
              <a:t> бути </a:t>
            </a:r>
            <a:r>
              <a:rPr lang="ru-RU" dirty="0" err="1" smtClean="0">
                <a:latin typeface="Times New Roman" pitchFamily="18" charset="0"/>
                <a:cs typeface="Times New Roman" pitchFamily="18" charset="0"/>
              </a:rPr>
              <a:t>використані</a:t>
            </a:r>
            <a:r>
              <a:rPr lang="ru-RU" dirty="0" smtClean="0">
                <a:latin typeface="Times New Roman" pitchFamily="18" charset="0"/>
                <a:cs typeface="Times New Roman" pitchFamily="18" charset="0"/>
              </a:rPr>
              <a:t> як </a:t>
            </a:r>
            <a:r>
              <a:rPr lang="ru-RU" dirty="0" err="1" smtClean="0">
                <a:latin typeface="Times New Roman" pitchFamily="18" charset="0"/>
                <a:cs typeface="Times New Roman" pitchFamily="18" charset="0"/>
              </a:rPr>
              <a:t>біологічна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зброя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Припускається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аерозольний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викид</a:t>
            </a:r>
            <a:r>
              <a:rPr lang="ru-RU" dirty="0" smtClean="0">
                <a:latin typeface="Times New Roman" pitchFamily="18" charset="0"/>
                <a:cs typeface="Times New Roman" pitchFamily="18" charset="0"/>
              </a:rPr>
              <a:t> спор над великими </a:t>
            </a:r>
            <a:r>
              <a:rPr lang="ru-RU" dirty="0" err="1" smtClean="0">
                <a:latin typeface="Times New Roman" pitchFamily="18" charset="0"/>
                <a:cs typeface="Times New Roman" pitchFamily="18" charset="0"/>
              </a:rPr>
              <a:t>містами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призвести</a:t>
            </a:r>
            <a:r>
              <a:rPr lang="ru-RU" dirty="0" smtClean="0">
                <a:latin typeface="Times New Roman" pitchFamily="18" charset="0"/>
                <a:cs typeface="Times New Roman" pitchFamily="18" charset="0"/>
              </a:rPr>
              <a:t> до </a:t>
            </a:r>
            <a:r>
              <a:rPr lang="ru-RU" dirty="0" err="1" smtClean="0">
                <a:latin typeface="Times New Roman" pitchFamily="18" charset="0"/>
                <a:cs typeface="Times New Roman" pitchFamily="18" charset="0"/>
              </a:rPr>
              <a:t>подій</a:t>
            </a:r>
            <a:r>
              <a:rPr lang="ru-RU" dirty="0" smtClean="0">
                <a:latin typeface="Times New Roman" pitchFamily="18" charset="0"/>
                <a:cs typeface="Times New Roman" pitchFamily="18" charset="0"/>
              </a:rPr>
              <a:t> з </a:t>
            </a:r>
            <a:r>
              <a:rPr lang="ru-RU" dirty="0" err="1" smtClean="0">
                <a:latin typeface="Times New Roman" pitchFamily="18" charset="0"/>
                <a:cs typeface="Times New Roman" pitchFamily="18" charset="0"/>
              </a:rPr>
              <a:t>численними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людськими</a:t>
            </a:r>
            <a:r>
              <a:rPr lang="ru-RU" dirty="0" smtClean="0">
                <a:latin typeface="Times New Roman" pitchFamily="18" charset="0"/>
                <a:cs typeface="Times New Roman" pitchFamily="18" charset="0"/>
              </a:rPr>
              <a:t> жертвами,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супроводжуватиметься</a:t>
            </a:r>
            <a:r>
              <a:rPr lang="ru-RU" dirty="0" smtClean="0">
                <a:latin typeface="Times New Roman" pitchFamily="18" charset="0"/>
                <a:cs typeface="Times New Roman" pitchFamily="18" charset="0"/>
              </a:rPr>
              <a:t> сотнями </a:t>
            </a:r>
            <a:r>
              <a:rPr lang="ru-RU" dirty="0" err="1" smtClean="0">
                <a:latin typeface="Times New Roman" pitchFamily="18" charset="0"/>
                <a:cs typeface="Times New Roman" pitchFamily="18" charset="0"/>
              </a:rPr>
              <a:t>тисяч</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захворювань</a:t>
            </a:r>
            <a:r>
              <a:rPr lang="ru-RU" dirty="0" smtClean="0">
                <a:latin typeface="Times New Roman" pitchFamily="18" charset="0"/>
                <a:cs typeface="Times New Roman" pitchFamily="18" charset="0"/>
              </a:rPr>
              <a:t> та смертей</a:t>
            </a:r>
          </a:p>
          <a:p>
            <a:endParaRPr lang="ru-RU" dirty="0"/>
          </a:p>
        </p:txBody>
      </p:sp>
      <p:sp>
        <p:nvSpPr>
          <p:cNvPr id="10244" name="AutoShape 4" descr="Главное о том, что такое микротравма: что относится, кто ведет учет на  производств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6" name="AutoShape 6" descr="Главное о том, что такое микротравма: что относится, кто ведет учет на  производств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3708400" cy="614362"/>
          </a:xfrm>
        </p:spPr>
        <p:txBody>
          <a:bodyPr>
            <a:noAutofit/>
          </a:bodyPr>
          <a:lstStyle/>
          <a:p>
            <a:r>
              <a:rPr lang="uk-UA" b="1" dirty="0">
                <a:latin typeface="Times New Roman" pitchFamily="18" charset="0"/>
                <a:cs typeface="Times New Roman" pitchFamily="18" charset="0"/>
              </a:rPr>
              <a:t>Чума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69507" y="951344"/>
            <a:ext cx="11579593" cy="2249055"/>
          </a:xfrm>
        </p:spPr>
        <p:txBody>
          <a:bodyPr>
            <a:normAutofit/>
          </a:bodyPr>
          <a:lstStyle/>
          <a:p>
            <a:pPr algn="just">
              <a:buNone/>
            </a:pPr>
            <a:r>
              <a:rPr lang="uk-UA" dirty="0" smtClean="0">
                <a:latin typeface="Times New Roman" pitchFamily="18" charset="0"/>
                <a:cs typeface="Times New Roman" pitchFamily="18" charset="0"/>
              </a:rPr>
              <a:t>         Чума </a:t>
            </a:r>
            <a:r>
              <a:rPr lang="uk-UA" dirty="0" smtClean="0">
                <a:latin typeface="Times New Roman" pitchFamily="18" charset="0"/>
                <a:cs typeface="Times New Roman" pitchFamily="18" charset="0"/>
                <a:sym typeface="Symbol" panose="05050102010706020507" pitchFamily="18" charset="2"/>
              </a:rPr>
              <a:t></a:t>
            </a:r>
            <a:r>
              <a:rPr lang="uk-UA" dirty="0" smtClean="0">
                <a:latin typeface="Times New Roman" pitchFamily="18" charset="0"/>
                <a:cs typeface="Times New Roman" pitchFamily="18" charset="0"/>
              </a:rPr>
              <a:t> гостре інфекційне захворювання, характеризується вираженою інтоксикацією, ураженням лімфатичних вузлів, легенів та інших органів. Чумою звичайно хворіють гризуни, від яких заражаються люди. </a:t>
            </a:r>
            <a:endParaRPr lang="ru-RU" dirty="0">
              <a:latin typeface="Times New Roman" pitchFamily="18" charset="0"/>
              <a:cs typeface="Times New Roman" pitchFamily="18" charset="0"/>
            </a:endParaRPr>
          </a:p>
        </p:txBody>
      </p:sp>
      <p:pic>
        <p:nvPicPr>
          <p:cNvPr id="40962" name="Picture 2" descr="Дойдет ли бубонная чума до Москвы - инфекционист оценил риски"/>
          <p:cNvPicPr>
            <a:picLocks noChangeAspect="1" noChangeArrowheads="1"/>
          </p:cNvPicPr>
          <p:nvPr/>
        </p:nvPicPr>
        <p:blipFill>
          <a:blip r:embed="rId2"/>
          <a:srcRect/>
          <a:stretch>
            <a:fillRect/>
          </a:stretch>
        </p:blipFill>
        <p:spPr bwMode="auto">
          <a:xfrm>
            <a:off x="7174830" y="2791326"/>
            <a:ext cx="5017169" cy="4066673"/>
          </a:xfrm>
          <a:prstGeom prst="rect">
            <a:avLst/>
          </a:prstGeom>
          <a:noFill/>
        </p:spPr>
      </p:pic>
      <p:sp>
        <p:nvSpPr>
          <p:cNvPr id="5" name="Содержимое 2"/>
          <p:cNvSpPr txBox="1">
            <a:spLocks/>
          </p:cNvSpPr>
          <p:nvPr/>
        </p:nvSpPr>
        <p:spPr>
          <a:xfrm>
            <a:off x="165100" y="2935705"/>
            <a:ext cx="6996096" cy="3719096"/>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У людей захворювання має різні форми: при зараженні через шкіру розвивається бубонна чи септична форма, при зараженні повітряно-краплинним шляхом </a:t>
            </a:r>
            <a:r>
              <a:rPr kumimoji="0" lang="uk-UA"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sym typeface="Symbol" panose="05050102010706020507" pitchFamily="18" charset="2"/>
              </a:rPr>
              <a:t></a:t>
            </a:r>
            <a:r>
              <a:rPr kumimoji="0" lang="uk-UA"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легенева. </a:t>
            </a:r>
            <a:endParaRPr kumimoji="0" lang="ru-RU"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Джерелом зараження первинною легеневою чумою є хвора людина</a:t>
            </a:r>
            <a:endParaRPr kumimoji="0" lang="ru-RU"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3708400" cy="889000"/>
          </a:xfrm>
        </p:spPr>
        <p:txBody>
          <a:bodyPr>
            <a:noAutofit/>
          </a:bodyPr>
          <a:lstStyle/>
          <a:p>
            <a:r>
              <a:rPr lang="uk-UA" b="1" dirty="0">
                <a:latin typeface="Times New Roman" pitchFamily="18" charset="0"/>
                <a:cs typeface="Times New Roman" pitchFamily="18" charset="0"/>
              </a:rPr>
              <a:t>Чума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0" y="723900"/>
            <a:ext cx="12192000" cy="6540500"/>
          </a:xfrm>
        </p:spPr>
        <p:txBody>
          <a:bodyPr>
            <a:normAutofit/>
          </a:bodyPr>
          <a:lstStyle/>
          <a:p>
            <a:pPr algn="just">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Захворювання</a:t>
            </a:r>
            <a:r>
              <a:rPr lang="ru-RU" dirty="0" smtClean="0">
                <a:latin typeface="Times New Roman" pitchFamily="18" charset="0"/>
                <a:cs typeface="Times New Roman" pitchFamily="18" charset="0"/>
              </a:rPr>
              <a:t>, як правило, </a:t>
            </a:r>
            <a:r>
              <a:rPr lang="ru-RU" dirty="0" err="1" smtClean="0">
                <a:latin typeface="Times New Roman" pitchFamily="18" charset="0"/>
                <a:cs typeface="Times New Roman" pitchFamily="18" charset="0"/>
              </a:rPr>
              <a:t>починається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раптово</a:t>
            </a:r>
            <a:r>
              <a:rPr lang="ru-RU" dirty="0" smtClean="0">
                <a:latin typeface="Times New Roman" pitchFamily="18" charset="0"/>
                <a:cs typeface="Times New Roman" pitchFamily="18" charset="0"/>
              </a:rPr>
              <a:t>. Температура </a:t>
            </a:r>
            <a:r>
              <a:rPr lang="ru-RU" dirty="0" err="1" smtClean="0">
                <a:latin typeface="Times New Roman" pitchFamily="18" charset="0"/>
                <a:cs typeface="Times New Roman" pitchFamily="18" charset="0"/>
              </a:rPr>
              <a:t>тіла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підвищується</a:t>
            </a:r>
            <a:r>
              <a:rPr lang="ru-RU" dirty="0" smtClean="0">
                <a:latin typeface="Times New Roman" pitchFamily="18" charset="0"/>
                <a:cs typeface="Times New Roman" pitchFamily="18" charset="0"/>
              </a:rPr>
              <a:t> до 39–41 °С, озноб </a:t>
            </a:r>
            <a:r>
              <a:rPr lang="ru-RU" dirty="0" err="1" smtClean="0">
                <a:latin typeface="Times New Roman" pitchFamily="18" charset="0"/>
                <a:cs typeface="Times New Roman" pitchFamily="18" charset="0"/>
              </a:rPr>
              <a:t>змінюється</a:t>
            </a:r>
            <a:r>
              <a:rPr lang="ru-RU" dirty="0" smtClean="0">
                <a:latin typeface="Times New Roman" pitchFamily="18" charset="0"/>
                <a:cs typeface="Times New Roman" pitchFamily="18" charset="0"/>
              </a:rPr>
              <a:t> жаром, </a:t>
            </a:r>
            <a:r>
              <a:rPr lang="ru-RU" dirty="0" err="1" smtClean="0">
                <a:latin typeface="Times New Roman" pitchFamily="18" charset="0"/>
                <a:cs typeface="Times New Roman" pitchFamily="18" charset="0"/>
              </a:rPr>
              <a:t>хворі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скаржаться</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сильний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головний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запаморочення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різку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слабість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безсоння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біль</a:t>
            </a: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м’язах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нудоту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блювання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Найбільш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характерними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ознаками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невиразна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плутана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хитка</a:t>
            </a:r>
            <a:r>
              <a:rPr lang="ru-RU" dirty="0" smtClean="0">
                <a:latin typeface="Times New Roman" pitchFamily="18" charset="0"/>
                <a:cs typeface="Times New Roman" pitchFamily="18" charset="0"/>
              </a:rPr>
              <a:t> хода, </a:t>
            </a:r>
            <a:r>
              <a:rPr lang="ru-RU" dirty="0" err="1" smtClean="0">
                <a:latin typeface="Times New Roman" pitchFamily="18" charset="0"/>
                <a:cs typeface="Times New Roman" pitchFamily="18" charset="0"/>
              </a:rPr>
              <a:t>порушення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координації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рухів</a:t>
            </a:r>
            <a:r>
              <a:rPr lang="ru-RU" dirty="0" smtClean="0">
                <a:latin typeface="Times New Roman" pitchFamily="18" charset="0"/>
                <a:cs typeface="Times New Roman" pitchFamily="18" charset="0"/>
              </a:rPr>
              <a:t>.</a:t>
            </a:r>
          </a:p>
          <a:p>
            <a:pPr algn="just">
              <a:buNone/>
            </a:pPr>
            <a:r>
              <a:rPr lang="ru-RU" dirty="0" smtClean="0">
                <a:latin typeface="Times New Roman" pitchFamily="18" charset="0"/>
                <a:cs typeface="Times New Roman" pitchFamily="18" charset="0"/>
              </a:rPr>
              <a:t>              У </a:t>
            </a:r>
            <a:r>
              <a:rPr lang="ru-RU" dirty="0" err="1" smtClean="0">
                <a:latin typeface="Times New Roman" pitchFamily="18" charset="0"/>
                <a:cs typeface="Times New Roman" pitchFamily="18" charset="0"/>
              </a:rPr>
              <a:t>хворих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відзначають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ураження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серцево-судинної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системи</a:t>
            </a:r>
            <a:r>
              <a:rPr lang="ru-RU" dirty="0" smtClean="0">
                <a:latin typeface="Times New Roman" pitchFamily="18" charset="0"/>
                <a:cs typeface="Times New Roman" pitchFamily="18" charset="0"/>
              </a:rPr>
              <a:t>. Пульс </a:t>
            </a:r>
            <a:r>
              <a:rPr lang="ru-RU" dirty="0" err="1" smtClean="0">
                <a:latin typeface="Times New Roman" pitchFamily="18" charset="0"/>
                <a:cs typeface="Times New Roman" pitchFamily="18" charset="0"/>
              </a:rPr>
              <a:t>прискорюється</a:t>
            </a:r>
            <a:r>
              <a:rPr lang="ru-RU" dirty="0" smtClean="0">
                <a:latin typeface="Times New Roman" pitchFamily="18" charset="0"/>
                <a:cs typeface="Times New Roman" pitchFamily="18" charset="0"/>
              </a:rPr>
              <a:t> до 120–180 за 1 </a:t>
            </a:r>
            <a:r>
              <a:rPr lang="ru-RU" dirty="0" err="1" smtClean="0">
                <a:latin typeface="Times New Roman" pitchFamily="18" charset="0"/>
                <a:cs typeface="Times New Roman" pitchFamily="18" charset="0"/>
              </a:rPr>
              <a:t>хв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ниткоподібним</a:t>
            </a:r>
            <a:r>
              <a:rPr lang="ru-RU" dirty="0" smtClean="0">
                <a:latin typeface="Times New Roman" pitchFamily="18" charset="0"/>
                <a:cs typeface="Times New Roman" pitchFamily="18" charset="0"/>
              </a:rPr>
              <a:t>. АТ </a:t>
            </a:r>
            <a:r>
              <a:rPr lang="ru-RU" dirty="0" err="1" smtClean="0">
                <a:latin typeface="Times New Roman" pitchFamily="18" charset="0"/>
                <a:cs typeface="Times New Roman" pitchFamily="18" charset="0"/>
              </a:rPr>
              <a:t>знижується</a:t>
            </a:r>
            <a:r>
              <a:rPr lang="ru-RU" dirty="0" smtClean="0">
                <a:latin typeface="Times New Roman" pitchFamily="18" charset="0"/>
                <a:cs typeface="Times New Roman" pitchFamily="18" charset="0"/>
              </a:rPr>
              <a:t> на 40–20 мм </a:t>
            </a:r>
            <a:r>
              <a:rPr lang="ru-RU" dirty="0" err="1" smtClean="0">
                <a:latin typeface="Times New Roman" pitchFamily="18" charset="0"/>
                <a:cs typeface="Times New Roman" pitchFamily="18" charset="0"/>
              </a:rPr>
              <a:t>рт</a:t>
            </a:r>
            <a:r>
              <a:rPr lang="ru-RU" dirty="0" smtClean="0">
                <a:latin typeface="Times New Roman" pitchFamily="18" charset="0"/>
                <a:cs typeface="Times New Roman" pitchFamily="18" charset="0"/>
              </a:rPr>
              <a:t>. ст. </a:t>
            </a:r>
            <a:r>
              <a:rPr lang="ru-RU" dirty="0" err="1" smtClean="0">
                <a:latin typeface="Times New Roman" pitchFamily="18" charset="0"/>
                <a:cs typeface="Times New Roman" pitchFamily="18" charset="0"/>
              </a:rPr>
              <a:t>Швидко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наростає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серцево-судинна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недостатність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розвинутися</a:t>
            </a:r>
            <a:r>
              <a:rPr lang="ru-RU" dirty="0" smtClean="0">
                <a:latin typeface="Times New Roman" pitchFamily="18" charset="0"/>
                <a:cs typeface="Times New Roman" pitchFamily="18" charset="0"/>
              </a:rPr>
              <a:t> набряк </a:t>
            </a:r>
            <a:r>
              <a:rPr lang="ru-RU" dirty="0" err="1" smtClean="0">
                <a:latin typeface="Times New Roman" pitchFamily="18" charset="0"/>
                <a:cs typeface="Times New Roman" pitchFamily="18" charset="0"/>
              </a:rPr>
              <a:t>легенів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мозку</a:t>
            </a:r>
            <a:r>
              <a:rPr lang="ru-RU" dirty="0" smtClean="0">
                <a:latin typeface="Times New Roman" pitchFamily="18" charset="0"/>
                <a:cs typeface="Times New Roman" pitchFamily="18" charset="0"/>
              </a:rPr>
              <a:t>. У тяжких </a:t>
            </a:r>
            <a:r>
              <a:rPr lang="ru-RU" dirty="0" err="1" smtClean="0">
                <a:latin typeface="Times New Roman" pitchFamily="18" charset="0"/>
                <a:cs typeface="Times New Roman" pitchFamily="18" charset="0"/>
              </a:rPr>
              <a:t>випадках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спостерігають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криваве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блювання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часті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рідкі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випорожнення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слизом</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кров’ю</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93964"/>
            <a:ext cx="3429000" cy="537556"/>
          </a:xfrm>
        </p:spPr>
        <p:txBody>
          <a:bodyPr>
            <a:noAutofit/>
          </a:bodyPr>
          <a:lstStyle/>
          <a:p>
            <a:r>
              <a:rPr lang="uk-UA" b="1" dirty="0">
                <a:latin typeface="Times New Roman" pitchFamily="18" charset="0"/>
                <a:cs typeface="Times New Roman" pitchFamily="18" charset="0"/>
              </a:rPr>
              <a:t>Малярія </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215900" y="673769"/>
            <a:ext cx="11976100" cy="4148488"/>
          </a:xfrm>
        </p:spPr>
        <p:txBody>
          <a:bodyPr>
            <a:normAutofit lnSpcReduction="10000"/>
          </a:bodyPr>
          <a:lstStyle/>
          <a:p>
            <a:pPr indent="360000" algn="just">
              <a:buNone/>
            </a:pPr>
            <a:r>
              <a:rPr lang="uk-UA" b="1" dirty="0" smtClean="0">
                <a:latin typeface="Times New Roman" pitchFamily="18" charset="0"/>
                <a:cs typeface="Times New Roman" pitchFamily="18" charset="0"/>
              </a:rPr>
              <a:t>Малярія </a:t>
            </a:r>
            <a:r>
              <a:rPr lang="uk-UA" dirty="0" smtClean="0">
                <a:latin typeface="Times New Roman" pitchFamily="18" charset="0"/>
                <a:cs typeface="Times New Roman" pitchFamily="18" charset="0"/>
              </a:rPr>
              <a:t>— гостре інфекційне захворювання, збудником якого є плазмодії і яке характеризується циклічним, </a:t>
            </a:r>
            <a:r>
              <a:rPr lang="uk-UA" dirty="0" err="1" smtClean="0">
                <a:latin typeface="Times New Roman" pitchFamily="18" charset="0"/>
                <a:cs typeface="Times New Roman" pitchFamily="18" charset="0"/>
              </a:rPr>
              <a:t>рецидивуючим</a:t>
            </a:r>
            <a:r>
              <a:rPr lang="uk-UA" dirty="0" smtClean="0">
                <a:latin typeface="Times New Roman" pitchFamily="18" charset="0"/>
                <a:cs typeface="Times New Roman" pitchFamily="18" charset="0"/>
              </a:rPr>
              <a:t> перебігом з періодичними нападами лихоманки і шляхом передачі. </a:t>
            </a:r>
            <a:endParaRPr lang="ru-RU" dirty="0" smtClean="0">
              <a:latin typeface="Times New Roman" pitchFamily="18" charset="0"/>
              <a:cs typeface="Times New Roman" pitchFamily="18" charset="0"/>
            </a:endParaRPr>
          </a:p>
          <a:p>
            <a:pPr indent="360000" algn="just">
              <a:buNone/>
            </a:pPr>
            <a:r>
              <a:rPr lang="ru-RU" dirty="0" smtClean="0">
                <a:latin typeface="Times New Roman" pitchFamily="18" charset="0"/>
                <a:cs typeface="Times New Roman" pitchFamily="18" charset="0"/>
              </a:rPr>
              <a:t>Для </a:t>
            </a:r>
            <a:r>
              <a:rPr lang="ru-RU" dirty="0" err="1" smtClean="0">
                <a:latin typeface="Times New Roman" pitchFamily="18" charset="0"/>
                <a:cs typeface="Times New Roman" pitchFamily="18" charset="0"/>
              </a:rPr>
              <a:t>збудників</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малярії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характерні</a:t>
            </a:r>
            <a:r>
              <a:rPr lang="ru-RU" dirty="0" smtClean="0">
                <a:latin typeface="Times New Roman" pitchFamily="18" charset="0"/>
                <a:cs typeface="Times New Roman" pitchFamily="18" charset="0"/>
              </a:rPr>
              <a:t> два цикли </a:t>
            </a:r>
            <a:r>
              <a:rPr lang="ru-RU" dirty="0" err="1" smtClean="0">
                <a:latin typeface="Times New Roman" pitchFamily="18" charset="0"/>
                <a:cs typeface="Times New Roman" pitchFamily="18" charset="0"/>
              </a:rPr>
              <a:t>розвитку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зміною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хазяїна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малярійного</a:t>
            </a:r>
            <a:r>
              <a:rPr lang="ru-RU" dirty="0" smtClean="0">
                <a:latin typeface="Times New Roman" pitchFamily="18" charset="0"/>
                <a:cs typeface="Times New Roman" pitchFamily="18" charset="0"/>
              </a:rPr>
              <a:t> комара та </a:t>
            </a:r>
            <a:r>
              <a:rPr lang="ru-RU" dirty="0" err="1" smtClean="0">
                <a:latin typeface="Times New Roman" pitchFamily="18" charset="0"/>
                <a:cs typeface="Times New Roman" pitchFamily="18" charset="0"/>
              </a:rPr>
              <a:t>людини</a:t>
            </a:r>
            <a:r>
              <a:rPr lang="ru-RU" dirty="0" smtClean="0">
                <a:latin typeface="Times New Roman" pitchFamily="18" charset="0"/>
                <a:cs typeface="Times New Roman" pitchFamily="18" charset="0"/>
              </a:rPr>
              <a:t>.</a:t>
            </a:r>
          </a:p>
          <a:p>
            <a:pPr indent="360000" algn="just">
              <a:buNone/>
            </a:pPr>
            <a:r>
              <a:rPr lang="uk-UA" dirty="0" smtClean="0">
                <a:latin typeface="Times New Roman" pitchFamily="18" charset="0"/>
                <a:cs typeface="Times New Roman" pitchFamily="18" charset="0"/>
              </a:rPr>
              <a:t>Джерело зараження людини – трансмісивний, тобто через укуси малярійного комара</a:t>
            </a:r>
            <a:endParaRPr lang="ru-RU" dirty="0" smtClean="0">
              <a:latin typeface="Times New Roman" pitchFamily="18" charset="0"/>
              <a:cs typeface="Times New Roman" pitchFamily="18" charset="0"/>
            </a:endParaRPr>
          </a:p>
          <a:p>
            <a:pPr algn="just"/>
            <a:endParaRPr lang="ru-RU" dirty="0"/>
          </a:p>
        </p:txBody>
      </p:sp>
      <p:sp>
        <p:nvSpPr>
          <p:cNvPr id="5123" name="AutoShape 3" descr="Малярия и ее профилакти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5" name="AutoShape 5" descr="Малярия: симптомы, возбудители, лечение, советы врача | РБК Стил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images.jpg"/>
          <p:cNvPicPr>
            <a:picLocks noChangeAspect="1"/>
          </p:cNvPicPr>
          <p:nvPr/>
        </p:nvPicPr>
        <p:blipFill>
          <a:blip r:embed="rId2"/>
          <a:stretch>
            <a:fillRect/>
          </a:stretch>
        </p:blipFill>
        <p:spPr>
          <a:xfrm>
            <a:off x="8064500" y="4699000"/>
            <a:ext cx="4127500" cy="2159000"/>
          </a:xfrm>
          <a:prstGeom prst="rect">
            <a:avLst/>
          </a:prstGeom>
        </p:spPr>
      </p:pic>
      <p:pic>
        <p:nvPicPr>
          <p:cNvPr id="9" name="Рисунок 8" descr="malyariya.jpg"/>
          <p:cNvPicPr>
            <a:picLocks noChangeAspect="1"/>
          </p:cNvPicPr>
          <p:nvPr/>
        </p:nvPicPr>
        <p:blipFill>
          <a:blip r:embed="rId3"/>
          <a:srcRect t="22757"/>
          <a:stretch>
            <a:fillRect/>
          </a:stretch>
        </p:blipFill>
        <p:spPr>
          <a:xfrm>
            <a:off x="3911600" y="4648200"/>
            <a:ext cx="4147219" cy="2209800"/>
          </a:xfrm>
          <a:prstGeom prst="rect">
            <a:avLst/>
          </a:prstGeom>
        </p:spPr>
      </p:pic>
      <p:pic>
        <p:nvPicPr>
          <p:cNvPr id="11" name="Рисунок 10" descr="загружено (5).jpg"/>
          <p:cNvPicPr>
            <a:picLocks noChangeAspect="1"/>
          </p:cNvPicPr>
          <p:nvPr/>
        </p:nvPicPr>
        <p:blipFill>
          <a:blip r:embed="rId4"/>
          <a:srcRect t="11854"/>
          <a:stretch>
            <a:fillRect/>
          </a:stretch>
        </p:blipFill>
        <p:spPr>
          <a:xfrm>
            <a:off x="0" y="4684893"/>
            <a:ext cx="3898900" cy="217310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0"/>
            <a:ext cx="3429000" cy="1016000"/>
          </a:xfrm>
        </p:spPr>
        <p:txBody>
          <a:bodyPr/>
          <a:lstStyle/>
          <a:p>
            <a:r>
              <a:rPr lang="uk-UA" b="1" dirty="0">
                <a:latin typeface="Times New Roman" pitchFamily="18" charset="0"/>
                <a:cs typeface="Times New Roman" pitchFamily="18" charset="0"/>
              </a:rPr>
              <a:t>Малярія </a:t>
            </a:r>
            <a:endParaRPr lang="ru-RU" dirty="0">
              <a:latin typeface="Times New Roman" pitchFamily="18" charset="0"/>
              <a:cs typeface="Times New Roman" pitchFamily="18" charset="0"/>
            </a:endParaRPr>
          </a:p>
        </p:txBody>
      </p:sp>
      <p:sp>
        <p:nvSpPr>
          <p:cNvPr id="4" name="Содержимое 2"/>
          <p:cNvSpPr txBox="1">
            <a:spLocks/>
          </p:cNvSpPr>
          <p:nvPr/>
        </p:nvSpPr>
        <p:spPr>
          <a:xfrm>
            <a:off x="390526" y="247651"/>
            <a:ext cx="10372724" cy="6057899"/>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6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Серед</a:t>
            </a:r>
            <a:r>
              <a:rPr kumimoji="0" lang="ru-RU" sz="3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6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основних</a:t>
            </a:r>
            <a:r>
              <a:rPr kumimoji="0" lang="ru-RU" sz="3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6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сиптомів</a:t>
            </a:r>
            <a:r>
              <a:rPr kumimoji="0" lang="ru-RU" sz="3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600" b="1" i="1"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виділяють</a:t>
            </a:r>
            <a:r>
              <a:rPr kumimoji="0" lang="ru-RU" sz="36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р</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ізкий</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стрибок</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температури</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тіла</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до 40-41 градуса;</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3200" dirty="0" smtClean="0">
                <a:latin typeface="Times New Roman" pitchFamily="18" charset="0"/>
                <a:cs typeface="Times New Roman" pitchFamily="18" charset="0"/>
              </a:rPr>
              <a:t> л</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ихоманка</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постійною</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зміною</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 то озноб, то жар</a:t>
            </a:r>
            <a:r>
              <a:rPr lang="ru-RU" sz="3200" dirty="0" smtClean="0">
                <a:latin typeface="Times New Roman" pitchFamily="18" charset="0"/>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ru-RU" sz="3200" dirty="0" smtClean="0">
                <a:latin typeface="Times New Roman" pitchFamily="18" charset="0"/>
                <a:cs typeface="Times New Roman" pitchFamily="18" charset="0"/>
              </a:rPr>
              <a:t>г</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оловний</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біль</a:t>
            </a:r>
            <a:r>
              <a:rPr lang="ru-RU" sz="3200" dirty="0" smtClean="0">
                <a:latin typeface="Times New Roman" pitchFamily="18" charset="0"/>
                <a:cs typeface="Times New Roman" pitchFamily="18" charset="0"/>
              </a:rPr>
              <a:t>;</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3200" dirty="0" smtClean="0">
                <a:latin typeface="Times New Roman" pitchFamily="18" charset="0"/>
                <a:cs typeface="Times New Roman" pitchFamily="18" charset="0"/>
              </a:rPr>
              <a:t> м</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язовий</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біль</a:t>
            </a:r>
            <a:r>
              <a:rPr lang="ru-RU" sz="3200" dirty="0" smtClean="0">
                <a:latin typeface="Times New Roman" pitchFamily="18" charset="0"/>
                <a:cs typeface="Times New Roman" pitchFamily="18" charset="0"/>
              </a:rPr>
              <a:t>;</a:t>
            </a:r>
            <a:endPar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3200" dirty="0" smtClean="0">
                <a:latin typeface="Times New Roman" pitchFamily="18" charset="0"/>
                <a:cs typeface="Times New Roman" pitchFamily="18" charset="0"/>
              </a:rPr>
              <a:t> с</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лабкість</a:t>
            </a:r>
            <a:r>
              <a:rPr lang="ru-RU" sz="3200" dirty="0" smtClean="0">
                <a:latin typeface="Times New Roman" pitchFamily="18" charset="0"/>
                <a:cs typeface="Times New Roman" pitchFamily="18" charset="0"/>
              </a:rPr>
              <a:t>;</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indent="-342900" defTabSz="914400">
              <a:spcBef>
                <a:spcPct val="20000"/>
              </a:spcBef>
              <a:buFont typeface="Wingdings" pitchFamily="2" charset="2"/>
              <a:buChar char="ü"/>
              <a:defRPr/>
            </a:pP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блювота</a:t>
            </a:r>
            <a:r>
              <a:rPr lang="ru-RU" sz="3200" dirty="0" smtClean="0">
                <a:latin typeface="Times New Roman" pitchFamily="18" charset="0"/>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н</a:t>
            </a:r>
            <a:r>
              <a:rPr kumimoji="0" lang="ru-RU" sz="32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удота</a:t>
            </a:r>
            <a:r>
              <a:rPr lang="ru-RU" sz="3200" dirty="0" smtClean="0">
                <a:latin typeface="Times New Roman" pitchFamily="18" charset="0"/>
                <a:cs typeface="Times New Roman" pitchFamily="18" charset="0"/>
              </a:rPr>
              <a:t>;</a:t>
            </a:r>
            <a:endPar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ru-RU" sz="3200" dirty="0" smtClean="0">
                <a:latin typeface="Times New Roman" pitchFamily="18" charset="0"/>
                <a:cs typeface="Times New Roman" pitchFamily="18" charset="0"/>
              </a:rPr>
              <a:t>в</a:t>
            </a:r>
            <a:r>
              <a:rPr kumimoji="0" lang="ru-RU" sz="32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тома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2" name="Picture 2" descr="Что такое малярия"/>
          <p:cNvPicPr>
            <a:picLocks noChangeAspect="1" noChangeArrowheads="1"/>
          </p:cNvPicPr>
          <p:nvPr/>
        </p:nvPicPr>
        <p:blipFill>
          <a:blip r:embed="rId2"/>
          <a:srcRect/>
          <a:stretch>
            <a:fillRect/>
          </a:stretch>
        </p:blipFill>
        <p:spPr bwMode="auto">
          <a:xfrm>
            <a:off x="3829050" y="3217657"/>
            <a:ext cx="8362950" cy="3640343"/>
          </a:xfrm>
          <a:prstGeom prst="rect">
            <a:avLst/>
          </a:prstGeom>
          <a:noFill/>
        </p:spPr>
      </p:pic>
      <p:sp>
        <p:nvSpPr>
          <p:cNvPr id="6" name="Прямоугольник 5"/>
          <p:cNvSpPr/>
          <p:nvPr/>
        </p:nvSpPr>
        <p:spPr>
          <a:xfrm>
            <a:off x="3850104" y="3291838"/>
            <a:ext cx="8341896" cy="461665"/>
          </a:xfrm>
          <a:prstGeom prst="rect">
            <a:avLst/>
          </a:prstGeom>
          <a:solidFill>
            <a:schemeClr val="bg2"/>
          </a:solidFill>
          <a:ln>
            <a:solidFill>
              <a:schemeClr val="tx1"/>
            </a:solidFill>
          </a:ln>
        </p:spPr>
        <p:txBody>
          <a:bodyPr wrap="square" lIns="91440" tIns="45720" rIns="91440" bIns="45720">
            <a:spAutoFit/>
          </a:bodyPr>
          <a:lstStyle/>
          <a:p>
            <a:pPr algn="ctr"/>
            <a:r>
              <a:rPr lang="ru-RU" sz="2400" b="1" cap="none" spc="0" dirty="0" err="1"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Звичайний</a:t>
            </a:r>
            <a:r>
              <a:rPr lang="ru-RU" sz="2400" b="1" cap="none" spc="0"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комар                      </a:t>
            </a:r>
            <a:r>
              <a:rPr lang="ru-RU" sz="2400" b="1" cap="none" spc="0" dirty="0" err="1"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Малярійний</a:t>
            </a:r>
            <a:r>
              <a:rPr lang="ru-RU" sz="2400" b="1" cap="none" spc="0" dirty="0"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cap="none" spc="0" dirty="0" err="1" smtClean="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комар</a:t>
            </a:r>
            <a:endParaRPr lang="ru-RU" sz="2400" b="1" cap="none" spc="0" dirty="0">
              <a:ln w="12700">
                <a:solidFill>
                  <a:srgbClr val="FF0000"/>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9418" y="274638"/>
            <a:ext cx="5634182" cy="792162"/>
          </a:xfrm>
        </p:spPr>
        <p:txBody>
          <a:bodyPr>
            <a:normAutofit fontScale="90000"/>
          </a:bodyPr>
          <a:lstStyle/>
          <a:p>
            <a:r>
              <a:rPr lang="uk-UA" sz="4900" b="1" dirty="0">
                <a:latin typeface="Times New Roman" pitchFamily="18" charset="0"/>
                <a:cs typeface="Times New Roman" pitchFamily="18" charset="0"/>
              </a:rPr>
              <a:t>Натуральна віспа</a:t>
            </a:r>
            <a:r>
              <a:rPr lang="uk-UA" sz="4900" dirty="0">
                <a:latin typeface="Times New Roman" pitchFamily="18" charset="0"/>
                <a:cs typeface="Times New Roman" pitchFamily="18" charset="0"/>
              </a:rPr>
              <a:t> </a:t>
            </a:r>
            <a:r>
              <a:rPr lang="ru-RU" dirty="0"/>
              <a:t/>
            </a:r>
            <a:br>
              <a:rPr lang="ru-RU" dirty="0"/>
            </a:br>
            <a:endParaRPr lang="ru-RU" dirty="0"/>
          </a:p>
        </p:txBody>
      </p:sp>
      <p:sp>
        <p:nvSpPr>
          <p:cNvPr id="3" name="Содержимое 2"/>
          <p:cNvSpPr>
            <a:spLocks noGrp="1"/>
          </p:cNvSpPr>
          <p:nvPr>
            <p:ph idx="1"/>
          </p:nvPr>
        </p:nvSpPr>
        <p:spPr>
          <a:xfrm>
            <a:off x="0" y="674254"/>
            <a:ext cx="11887200" cy="5514109"/>
          </a:xfrm>
        </p:spPr>
        <p:txBody>
          <a:bodyPr>
            <a:normAutofit/>
          </a:bodyPr>
          <a:lstStyle/>
          <a:p>
            <a:pPr indent="342900" algn="just">
              <a:buNone/>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Джерелом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зараження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людини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може</a:t>
            </a:r>
            <a:r>
              <a:rPr lang="ru-RU" sz="2800" dirty="0" smtClean="0">
                <a:latin typeface="Times New Roman" pitchFamily="18" charset="0"/>
                <a:cs typeface="Times New Roman" pitchFamily="18" charset="0"/>
              </a:rPr>
              <a:t> бути </a:t>
            </a:r>
            <a:r>
              <a:rPr lang="ru-RU" sz="2800" dirty="0" err="1" smtClean="0">
                <a:latin typeface="Times New Roman" pitchFamily="18" charset="0"/>
                <a:cs typeface="Times New Roman" pitchFamily="18" charset="0"/>
              </a:rPr>
              <a:t>тільки</a:t>
            </a:r>
            <a:r>
              <a:rPr lang="ru-RU" sz="2800" dirty="0" smtClean="0">
                <a:latin typeface="Times New Roman" pitchFamily="18" charset="0"/>
                <a:cs typeface="Times New Roman" pitchFamily="18" charset="0"/>
              </a:rPr>
              <a:t> хвора </a:t>
            </a:r>
            <a:r>
              <a:rPr lang="ru-RU" sz="2800" dirty="0" err="1" smtClean="0">
                <a:latin typeface="Times New Roman" pitchFamily="18" charset="0"/>
                <a:cs typeface="Times New Roman" pitchFamily="18" charset="0"/>
              </a:rPr>
              <a:t>віспою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людина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чи</a:t>
            </a:r>
            <a:r>
              <a:rPr lang="ru-RU" sz="2800" dirty="0" smtClean="0">
                <a:latin typeface="Times New Roman" pitchFamily="18" charset="0"/>
                <a:cs typeface="Times New Roman" pitchFamily="18" charset="0"/>
              </a:rPr>
              <a:t> культура </a:t>
            </a:r>
            <a:r>
              <a:rPr lang="ru-RU" sz="2800" dirty="0" err="1" smtClean="0">
                <a:latin typeface="Times New Roman" pitchFamily="18" charset="0"/>
                <a:cs typeface="Times New Roman" pitchFamily="18" charset="0"/>
              </a:rPr>
              <a:t>вірусу</a:t>
            </a:r>
            <a:r>
              <a:rPr lang="ru-RU" sz="2800" dirty="0" smtClean="0">
                <a:latin typeface="Times New Roman" pitchFamily="18" charset="0"/>
                <a:cs typeface="Times New Roman" pitchFamily="18" charset="0"/>
              </a:rPr>
              <a:t>, занесена </a:t>
            </a:r>
            <a:r>
              <a:rPr lang="ru-RU" sz="2800" dirty="0" err="1" smtClean="0">
                <a:latin typeface="Times New Roman" pitchFamily="18" charset="0"/>
                <a:cs typeface="Times New Roman" pitchFamily="18" charset="0"/>
              </a:rPr>
              <a:t>ззовні</a:t>
            </a:r>
            <a:r>
              <a:rPr lang="ru-RU" sz="2800" dirty="0" smtClean="0">
                <a:latin typeface="Times New Roman" pitchFamily="18" charset="0"/>
                <a:cs typeface="Times New Roman" pitchFamily="18" charset="0"/>
              </a:rPr>
              <a:t>. </a:t>
            </a:r>
          </a:p>
          <a:p>
            <a:pPr indent="342900" algn="just">
              <a:buNone/>
            </a:pPr>
            <a:r>
              <a:rPr lang="uk-UA" sz="2800" dirty="0" smtClean="0">
                <a:latin typeface="Times New Roman" pitchFamily="18" charset="0"/>
                <a:cs typeface="Times New Roman" pitchFamily="18" charset="0"/>
              </a:rPr>
              <a:t>Найбільше значення у поширенні віспи має повітряно-краплинний шлях, при якому вірус виділяється з крапельками слини і слизу через </a:t>
            </a:r>
            <a:r>
              <a:rPr lang="uk-UA" sz="2800" dirty="0" err="1" smtClean="0">
                <a:latin typeface="Times New Roman" pitchFamily="18" charset="0"/>
                <a:cs typeface="Times New Roman" pitchFamily="18" charset="0"/>
              </a:rPr>
              <a:t>ріт</a:t>
            </a:r>
            <a:r>
              <a:rPr lang="uk-UA" sz="2800" dirty="0" smtClean="0">
                <a:latin typeface="Times New Roman" pitchFamily="18" charset="0"/>
                <a:cs typeface="Times New Roman" pitchFamily="18" charset="0"/>
              </a:rPr>
              <a:t> і ніс. </a:t>
            </a:r>
            <a:r>
              <a:rPr lang="ru-RU" sz="2800" dirty="0" err="1" smtClean="0">
                <a:latin typeface="Times New Roman" pitchFamily="18" charset="0"/>
                <a:cs typeface="Times New Roman" pitchFamily="18" charset="0"/>
              </a:rPr>
              <a:t>Слід</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підкреслити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що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збудник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віспи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може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розноситися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повітрям</a:t>
            </a:r>
            <a:r>
              <a:rPr lang="ru-RU" sz="2800" dirty="0" smtClean="0">
                <a:latin typeface="Times New Roman" pitchFamily="18" charset="0"/>
                <a:cs typeface="Times New Roman" pitchFamily="18" charset="0"/>
              </a:rPr>
              <a:t> на </a:t>
            </a:r>
            <a:r>
              <a:rPr lang="ru-RU" sz="2800" dirty="0" err="1" smtClean="0">
                <a:latin typeface="Times New Roman" pitchFamily="18" charset="0"/>
                <a:cs typeface="Times New Roman" pitchFamily="18" charset="0"/>
              </a:rPr>
              <a:t>великі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відстані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a:t>
            </a:r>
            <a:r>
              <a:rPr lang="ru-RU" sz="2800" dirty="0" smtClean="0">
                <a:latin typeface="Times New Roman" pitchFamily="18" charset="0"/>
                <a:cs typeface="Times New Roman" pitchFamily="18" charset="0"/>
              </a:rPr>
              <a:t> за </a:t>
            </a:r>
            <a:r>
              <a:rPr lang="ru-RU" sz="2800" dirty="0" err="1" smtClean="0">
                <a:latin typeface="Times New Roman" pitchFamily="18" charset="0"/>
                <a:cs typeface="Times New Roman" pitchFamily="18" charset="0"/>
              </a:rPr>
              <a:t>межі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приміщення</a:t>
            </a:r>
            <a:r>
              <a:rPr lang="ru-RU" sz="2800" dirty="0" smtClean="0">
                <a:latin typeface="Times New Roman" pitchFamily="18" charset="0"/>
                <a:cs typeface="Times New Roman" pitchFamily="18" charset="0"/>
              </a:rPr>
              <a:t>, де </a:t>
            </a:r>
            <a:r>
              <a:rPr lang="ru-RU" sz="2800" dirty="0" err="1" smtClean="0">
                <a:latin typeface="Times New Roman" pitchFamily="18" charset="0"/>
                <a:cs typeface="Times New Roman" pitchFamily="18" charset="0"/>
              </a:rPr>
              <a:t>знаходиться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хворий</a:t>
            </a:r>
            <a:r>
              <a:rPr lang="ru-RU" sz="2800" dirty="0" smtClean="0">
                <a:latin typeface="Times New Roman" pitchFamily="18" charset="0"/>
                <a:cs typeface="Times New Roman" pitchFamily="18" charset="0"/>
              </a:rPr>
              <a:t>. </a:t>
            </a:r>
          </a:p>
          <a:p>
            <a:pPr indent="342900" algn="just">
              <a:buNone/>
            </a:pPr>
            <a:r>
              <a:rPr lang="uk-UA"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4098" name="Picture 2" descr="Як вакцинація знищує хвороби | Уляна Супрун | Блог"/>
          <p:cNvPicPr>
            <a:picLocks noChangeAspect="1" noChangeArrowheads="1"/>
          </p:cNvPicPr>
          <p:nvPr/>
        </p:nvPicPr>
        <p:blipFill>
          <a:blip r:embed="rId2"/>
          <a:srcRect b="3216"/>
          <a:stretch>
            <a:fillRect/>
          </a:stretch>
        </p:blipFill>
        <p:spPr bwMode="auto">
          <a:xfrm>
            <a:off x="7908925" y="3382962"/>
            <a:ext cx="4283075" cy="3475038"/>
          </a:xfrm>
          <a:prstGeom prst="rect">
            <a:avLst/>
          </a:prstGeom>
          <a:noFill/>
        </p:spPr>
      </p:pic>
      <p:sp>
        <p:nvSpPr>
          <p:cNvPr id="5" name="Содержимое 2"/>
          <p:cNvSpPr txBox="1">
            <a:spLocks/>
          </p:cNvSpPr>
          <p:nvPr/>
        </p:nvSpPr>
        <p:spPr>
          <a:xfrm>
            <a:off x="266702" y="2839453"/>
            <a:ext cx="7346882" cy="3688347"/>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uk-UA"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Через стійкість вірусу віспи до висихання можлива також передача інфекції повітряно-пиловим шляхом</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Зараження</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можливе</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через </a:t>
            </a:r>
            <a:r>
              <a:rPr kumimoji="0" lang="ru-RU"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ушкоджену</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шкіру</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ru-RU" sz="28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Не </a:t>
            </a:r>
            <a:r>
              <a:rPr kumimoji="0" lang="ru-RU"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виключено</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перенесення</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ru-RU"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інфекції</a:t>
            </a:r>
            <a:r>
              <a:rPr kumimoji="0" lang="ru-RU"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мухами, </a:t>
            </a:r>
            <a:r>
              <a:rPr kumimoji="0" lang="ru-RU" sz="28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тарганами</a:t>
            </a:r>
            <a:endParaRPr kumimoji="0" lang="ru-RU"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8/89/Wax_model_of_smallpox_lesions_on_the_face_of_a_15_year_old_boy.jpg/200px-Wax_model_of_smallpox_lesions_on_the_face_of_a_15_year_old_boy.jpg"/>
          <p:cNvPicPr>
            <a:picLocks noChangeAspect="1" noChangeArrowheads="1"/>
          </p:cNvPicPr>
          <p:nvPr/>
        </p:nvPicPr>
        <p:blipFill>
          <a:blip r:embed="rId2"/>
          <a:srcRect/>
          <a:stretch>
            <a:fillRect/>
          </a:stretch>
        </p:blipFill>
        <p:spPr bwMode="auto">
          <a:xfrm>
            <a:off x="6936831" y="1"/>
            <a:ext cx="5255170" cy="6858000"/>
          </a:xfrm>
          <a:prstGeom prst="rect">
            <a:avLst/>
          </a:prstGeom>
          <a:noFill/>
        </p:spPr>
      </p:pic>
      <p:sp>
        <p:nvSpPr>
          <p:cNvPr id="2" name="Заголовок 1"/>
          <p:cNvSpPr>
            <a:spLocks noGrp="1"/>
          </p:cNvSpPr>
          <p:nvPr>
            <p:ph type="title"/>
          </p:nvPr>
        </p:nvSpPr>
        <p:spPr>
          <a:xfrm>
            <a:off x="609599" y="471055"/>
            <a:ext cx="5652655" cy="572654"/>
          </a:xfrm>
        </p:spPr>
        <p:txBody>
          <a:bodyPr>
            <a:noAutofit/>
          </a:bodyPr>
          <a:lstStyle/>
          <a:p>
            <a:r>
              <a:rPr lang="uk-UA" b="1" dirty="0">
                <a:latin typeface="Times New Roman" pitchFamily="18" charset="0"/>
                <a:cs typeface="Times New Roman" pitchFamily="18" charset="0"/>
              </a:rPr>
              <a:t>Натуральна віспа</a:t>
            </a:r>
            <a:r>
              <a:rPr lang="uk-UA" dirty="0">
                <a:latin typeface="Times New Roman" pitchFamily="18" charset="0"/>
                <a:cs typeface="Times New Roman" pitchFamily="18" charset="0"/>
              </a:rPr>
              <a:t>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endParaRPr lang="ru-RU" dirty="0" smtClean="0"/>
          </a:p>
          <a:p>
            <a:pPr>
              <a:buNone/>
            </a:pPr>
            <a:endParaRPr lang="ru-RU" dirty="0"/>
          </a:p>
        </p:txBody>
      </p:sp>
      <p:sp>
        <p:nvSpPr>
          <p:cNvPr id="4" name="Прямоугольник 3"/>
          <p:cNvSpPr/>
          <p:nvPr/>
        </p:nvSpPr>
        <p:spPr>
          <a:xfrm>
            <a:off x="323274" y="397164"/>
            <a:ext cx="11868726" cy="5693866"/>
          </a:xfrm>
          <a:prstGeom prst="rect">
            <a:avLst/>
          </a:prstGeom>
        </p:spPr>
        <p:txBody>
          <a:bodyPr wrap="square">
            <a:spAutoFit/>
          </a:bodyPr>
          <a:lstStyle/>
          <a:p>
            <a:r>
              <a:rPr lang="ru-RU" sz="2000" b="1" i="1" dirty="0" smtClean="0">
                <a:latin typeface="Times New Roman" pitchFamily="18" charset="0"/>
                <a:cs typeface="Times New Roman" pitchFamily="18" charset="0"/>
              </a:rPr>
              <a:t>                          </a:t>
            </a:r>
          </a:p>
          <a:p>
            <a:r>
              <a:rPr lang="ru-RU" sz="20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Симптоми</a:t>
            </a:r>
            <a:r>
              <a:rPr lang="ru-RU" sz="3600" b="1" i="1" dirty="0" smtClean="0">
                <a:latin typeface="Times New Roman" pitchFamily="18" charset="0"/>
                <a:cs typeface="Times New Roman" pitchFamily="18" charset="0"/>
              </a:rPr>
              <a:t>:</a:t>
            </a:r>
            <a:endParaRPr lang="ru-RU" sz="3600" dirty="0" smtClean="0">
              <a:latin typeface="Times New Roman" pitchFamily="18" charset="0"/>
              <a:cs typeface="Times New Roman" pitchFamily="18" charset="0"/>
            </a:endParaRPr>
          </a:p>
          <a:p>
            <a:pPr>
              <a:buFont typeface="Wingdings" pitchFamily="2" charset="2"/>
              <a:buChar char="ü"/>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рясний</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висип</a:t>
            </a:r>
            <a:r>
              <a:rPr lang="ru-RU" sz="3600" dirty="0" smtClean="0">
                <a:latin typeface="Times New Roman" pitchFamily="18" charset="0"/>
                <a:cs typeface="Times New Roman" pitchFamily="18" charset="0"/>
              </a:rPr>
              <a:t> на </a:t>
            </a:r>
            <a:r>
              <a:rPr lang="ru-RU" sz="3600" dirty="0" err="1" smtClean="0">
                <a:latin typeface="Times New Roman" pitchFamily="18" charset="0"/>
                <a:cs typeface="Times New Roman" pitchFamily="18" charset="0"/>
              </a:rPr>
              <a:t>шкірі</a:t>
            </a:r>
            <a:r>
              <a:rPr lang="ru-RU" sz="3600" dirty="0" smtClean="0">
                <a:latin typeface="Times New Roman" pitchFamily="18" charset="0"/>
                <a:cs typeface="Times New Roman" pitchFamily="18" charset="0"/>
              </a:rPr>
              <a:t> та </a:t>
            </a:r>
          </a:p>
          <a:p>
            <a:r>
              <a:rPr lang="ru-RU" sz="3600" dirty="0" err="1" smtClean="0">
                <a:latin typeface="Times New Roman" pitchFamily="18" charset="0"/>
                <a:cs typeface="Times New Roman" pitchFamily="18" charset="0"/>
              </a:rPr>
              <a:t>слизових</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оболонках</a:t>
            </a:r>
            <a:r>
              <a:rPr lang="ru-RU" sz="3600" dirty="0" smtClean="0">
                <a:latin typeface="Times New Roman" pitchFamily="18" charset="0"/>
                <a:cs typeface="Times New Roman" pitchFamily="18" charset="0"/>
              </a:rPr>
              <a:t>;</a:t>
            </a:r>
          </a:p>
          <a:p>
            <a:pPr>
              <a:buFont typeface="Wingdings" pitchFamily="2" charset="2"/>
              <a:buChar char="ü"/>
            </a:pPr>
            <a:r>
              <a:rPr lang="uk-UA" sz="3600" dirty="0" smtClean="0">
                <a:latin typeface="Times New Roman" pitchFamily="18" charset="0"/>
                <a:cs typeface="Times New Roman" pitchFamily="18" charset="0"/>
              </a:rPr>
              <a:t> виражена інтоксикація;</a:t>
            </a:r>
            <a:endParaRPr lang="ru-RU" sz="3600" dirty="0" smtClean="0">
              <a:latin typeface="Times New Roman" pitchFamily="18" charset="0"/>
              <a:cs typeface="Times New Roman" pitchFamily="18" charset="0"/>
            </a:endParaRPr>
          </a:p>
          <a:p>
            <a:pPr>
              <a:buFont typeface="Wingdings" pitchFamily="2" charset="2"/>
              <a:buChar char="ü"/>
            </a:pPr>
            <a:r>
              <a:rPr lang="uk-UA" sz="3600" dirty="0" smtClean="0">
                <a:latin typeface="Times New Roman" pitchFamily="18" charset="0"/>
                <a:cs typeface="Times New Roman" pitchFamily="18" charset="0"/>
              </a:rPr>
              <a:t> гарячка;</a:t>
            </a:r>
            <a:endParaRPr lang="ru-RU" sz="3600" dirty="0" smtClean="0">
              <a:latin typeface="Times New Roman" pitchFamily="18" charset="0"/>
              <a:cs typeface="Times New Roman" pitchFamily="18" charset="0"/>
            </a:endParaRPr>
          </a:p>
          <a:p>
            <a:pPr>
              <a:buFont typeface="Wingdings" pitchFamily="2" charset="2"/>
              <a:buChar char="ü"/>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головний</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біль</a:t>
            </a:r>
            <a:r>
              <a:rPr lang="ru-RU" sz="3600" dirty="0" smtClean="0">
                <a:latin typeface="Times New Roman" pitchFamily="18" charset="0"/>
                <a:cs typeface="Times New Roman" pitchFamily="18" charset="0"/>
              </a:rPr>
              <a:t>;</a:t>
            </a:r>
          </a:p>
          <a:p>
            <a:pPr>
              <a:buFont typeface="Wingdings" pitchFamily="2" charset="2"/>
              <a:buChar char="ü"/>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перевтома</a:t>
            </a:r>
            <a:r>
              <a:rPr lang="ru-RU" sz="3600" dirty="0" smtClean="0">
                <a:latin typeface="Times New Roman" pitchFamily="18" charset="0"/>
                <a:cs typeface="Times New Roman" pitchFamily="18" charset="0"/>
              </a:rPr>
              <a:t>;</a:t>
            </a:r>
          </a:p>
          <a:p>
            <a:pPr>
              <a:buFont typeface="Wingdings" pitchFamily="2" charset="2"/>
              <a:buChar char="ü"/>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біль</a:t>
            </a:r>
            <a:r>
              <a:rPr lang="ru-RU" sz="3600" dirty="0" smtClean="0">
                <a:latin typeface="Times New Roman" pitchFamily="18" charset="0"/>
                <a:cs typeface="Times New Roman" pitchFamily="18" charset="0"/>
              </a:rPr>
              <a:t> у </a:t>
            </a:r>
            <a:r>
              <a:rPr lang="ru-RU" sz="3600" dirty="0" err="1" smtClean="0">
                <a:latin typeface="Times New Roman" pitchFamily="18" charset="0"/>
                <a:cs typeface="Times New Roman" pitchFamily="18" charset="0"/>
              </a:rPr>
              <a:t>животі</a:t>
            </a:r>
            <a:r>
              <a:rPr lang="ru-RU" sz="3600" dirty="0" smtClean="0">
                <a:latin typeface="Times New Roman" pitchFamily="18" charset="0"/>
                <a:cs typeface="Times New Roman" pitchFamily="18" charset="0"/>
              </a:rPr>
              <a:t>;</a:t>
            </a:r>
          </a:p>
          <a:p>
            <a:pPr>
              <a:buFont typeface="Wingdings" pitchFamily="2" charset="2"/>
              <a:buChar char="ü"/>
            </a:pP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блювання</a:t>
            </a:r>
            <a:endParaRPr lang="ru-RU" sz="3600" dirty="0" smtClean="0">
              <a:latin typeface="Times New Roman" pitchFamily="18" charset="0"/>
              <a:cs typeface="Times New Roman" pitchFamily="18" charset="0"/>
            </a:endParaRPr>
          </a:p>
          <a:p>
            <a:pPr>
              <a:buNone/>
            </a:pPr>
            <a:endParaRPr lang="ru-RU"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0699" y="0"/>
            <a:ext cx="4882573" cy="544944"/>
          </a:xfrm>
        </p:spPr>
        <p:txBody>
          <a:bodyPr>
            <a:normAutofit fontScale="90000"/>
          </a:bodyPr>
          <a:lstStyle/>
          <a:p>
            <a:r>
              <a:rPr lang="ru-RU" sz="4900" b="1" dirty="0">
                <a:latin typeface="Times New Roman" pitchFamily="18" charset="0"/>
                <a:cs typeface="Times New Roman" pitchFamily="18" charset="0"/>
              </a:rPr>
              <a:t>COVID-19</a:t>
            </a:r>
            <a:r>
              <a:rPr lang="ru-RU" dirty="0"/>
              <a:t> </a:t>
            </a:r>
          </a:p>
        </p:txBody>
      </p:sp>
      <p:sp>
        <p:nvSpPr>
          <p:cNvPr id="3" name="Содержимое 2"/>
          <p:cNvSpPr>
            <a:spLocks noGrp="1"/>
          </p:cNvSpPr>
          <p:nvPr>
            <p:ph idx="1"/>
          </p:nvPr>
        </p:nvSpPr>
        <p:spPr>
          <a:xfrm>
            <a:off x="0" y="495301"/>
            <a:ext cx="12192000" cy="4013199"/>
          </a:xfrm>
        </p:spPr>
        <p:txBody>
          <a:bodyPr>
            <a:normAutofit fontScale="32500" lnSpcReduction="20000"/>
          </a:bodyPr>
          <a:lstStyle/>
          <a:p>
            <a:pPr algn="just">
              <a:buNone/>
            </a:pP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інфекційне</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захворювання</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спричинене</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коронавірусом</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Вперше</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її</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було</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виявлено</a:t>
            </a:r>
            <a:r>
              <a:rPr lang="ru-RU" sz="9200" dirty="0" smtClean="0">
                <a:latin typeface="Times New Roman" pitchFamily="18" charset="0"/>
                <a:cs typeface="Times New Roman" pitchFamily="18" charset="0"/>
              </a:rPr>
              <a:t> у </a:t>
            </a:r>
            <a:r>
              <a:rPr lang="ru-RU" sz="9200" dirty="0" err="1" smtClean="0">
                <a:latin typeface="Times New Roman" pitchFamily="18" charset="0"/>
                <a:cs typeface="Times New Roman" pitchFamily="18" charset="0"/>
              </a:rPr>
              <a:t>пацієнтів</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із</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важкими</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респіраторними</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захворюваннями</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у</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грудні</a:t>
            </a:r>
            <a:r>
              <a:rPr lang="ru-RU" sz="9200" dirty="0" smtClean="0">
                <a:latin typeface="Times New Roman" pitchFamily="18" charset="0"/>
                <a:cs typeface="Times New Roman" pitchFamily="18" charset="0"/>
              </a:rPr>
              <a:t> 2019 року в </a:t>
            </a:r>
            <a:r>
              <a:rPr lang="ru-RU" sz="9200" dirty="0" err="1" smtClean="0">
                <a:latin typeface="Times New Roman" pitchFamily="18" charset="0"/>
                <a:cs typeface="Times New Roman" pitchFamily="18" charset="0"/>
              </a:rPr>
              <a:t>місті</a:t>
            </a:r>
            <a:r>
              <a:rPr lang="ru-RU" sz="9200" dirty="0" smtClean="0">
                <a:latin typeface="Times New Roman" pitchFamily="18" charset="0"/>
                <a:cs typeface="Times New Roman" pitchFamily="18" charset="0"/>
              </a:rPr>
              <a:t> Ухань, Китай. COVID-19 </a:t>
            </a:r>
            <a:r>
              <a:rPr lang="ru-RU" sz="9200" dirty="0" err="1" smtClean="0">
                <a:latin typeface="Times New Roman" pitchFamily="18" charset="0"/>
                <a:cs typeface="Times New Roman" pitchFamily="18" charset="0"/>
              </a:rPr>
              <a:t>вражає</a:t>
            </a:r>
            <a:r>
              <a:rPr lang="ru-RU" sz="9200" dirty="0" smtClean="0">
                <a:latin typeface="Times New Roman" pitchFamily="18" charset="0"/>
                <a:cs typeface="Times New Roman" pitchFamily="18" charset="0"/>
              </a:rPr>
              <a:t> в основному </a:t>
            </a:r>
            <a:r>
              <a:rPr lang="ru-RU" sz="9200" dirty="0" err="1" smtClean="0">
                <a:latin typeface="Times New Roman" pitchFamily="18" charset="0"/>
                <a:cs typeface="Times New Roman" pitchFamily="18" charset="0"/>
              </a:rPr>
              <a:t>дихальну</a:t>
            </a:r>
            <a:r>
              <a:rPr lang="ru-RU" sz="9200" dirty="0" smtClean="0">
                <a:latin typeface="Times New Roman" pitchFamily="18" charset="0"/>
                <a:cs typeface="Times New Roman" pitchFamily="18" charset="0"/>
              </a:rPr>
              <a:t> систему, у </a:t>
            </a:r>
            <a:r>
              <a:rPr lang="ru-RU" sz="9200" dirty="0" err="1" smtClean="0">
                <a:latin typeface="Times New Roman" pitchFamily="18" charset="0"/>
                <a:cs typeface="Times New Roman" pitchFamily="18" charset="0"/>
              </a:rPr>
              <a:t>важких</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випадках</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викликає</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важку</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пневмонію</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і</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може</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призвести</a:t>
            </a:r>
            <a:r>
              <a:rPr lang="ru-RU" sz="9200" dirty="0" smtClean="0">
                <a:latin typeface="Times New Roman" pitchFamily="18" charset="0"/>
                <a:cs typeface="Times New Roman" pitchFamily="18" charset="0"/>
              </a:rPr>
              <a:t> до </a:t>
            </a:r>
            <a:r>
              <a:rPr lang="ru-RU" sz="9200" dirty="0" err="1" smtClean="0">
                <a:latin typeface="Times New Roman" pitchFamily="18" charset="0"/>
                <a:cs typeface="Times New Roman" pitchFamily="18" charset="0"/>
              </a:rPr>
              <a:t>смерті</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пацієнта</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Вірус</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передається</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крапельками</a:t>
            </a:r>
            <a:r>
              <a:rPr lang="ru-RU" sz="9200" dirty="0" smtClean="0">
                <a:latin typeface="Times New Roman" pitchFamily="18" charset="0"/>
                <a:cs typeface="Times New Roman" pitchFamily="18" charset="0"/>
              </a:rPr>
              <a:t> секрету при </a:t>
            </a:r>
            <a:r>
              <a:rPr lang="ru-RU" sz="9200" dirty="0" err="1" smtClean="0">
                <a:latin typeface="Times New Roman" pitchFamily="18" charset="0"/>
                <a:cs typeface="Times New Roman" pitchFamily="18" charset="0"/>
              </a:rPr>
              <a:t>кашлі</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чханні</a:t>
            </a:r>
            <a:r>
              <a:rPr lang="ru-RU" sz="9200" dirty="0" smtClean="0">
                <a:latin typeface="Times New Roman" pitchFamily="18" charset="0"/>
                <a:cs typeface="Times New Roman" pitchFamily="18" charset="0"/>
              </a:rPr>
              <a:t> і </a:t>
            </a:r>
            <a:r>
              <a:rPr lang="ru-RU" sz="9200" dirty="0" err="1" smtClean="0">
                <a:latin typeface="Times New Roman" pitchFamily="18" charset="0"/>
                <a:cs typeface="Times New Roman" pitchFamily="18" charset="0"/>
              </a:rPr>
              <a:t>розмові</a:t>
            </a:r>
            <a:r>
              <a:rPr lang="ru-RU" sz="9200" dirty="0" smtClean="0">
                <a:latin typeface="Times New Roman" pitchFamily="18" charset="0"/>
                <a:cs typeface="Times New Roman" pitchFamily="18" charset="0"/>
              </a:rPr>
              <a:t> при </a:t>
            </a:r>
            <a:r>
              <a:rPr lang="ru-RU" sz="9200" dirty="0" err="1" smtClean="0">
                <a:latin typeface="Times New Roman" pitchFamily="18" charset="0"/>
                <a:cs typeface="Times New Roman" pitchFamily="18" charset="0"/>
              </a:rPr>
              <a:t>тісному</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або</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тривалому</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контакті</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із</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зараженою</a:t>
            </a:r>
            <a:r>
              <a:rPr lang="ru-RU" sz="9200" dirty="0" smtClean="0">
                <a:latin typeface="Times New Roman" pitchFamily="18" charset="0"/>
                <a:cs typeface="Times New Roman" pitchFamily="18" charset="0"/>
              </a:rPr>
              <a:t> </a:t>
            </a:r>
            <a:r>
              <a:rPr lang="ru-RU" sz="9200" dirty="0" err="1" smtClean="0">
                <a:latin typeface="Times New Roman" pitchFamily="18" charset="0"/>
                <a:cs typeface="Times New Roman" pitchFamily="18" charset="0"/>
              </a:rPr>
              <a:t>людиною</a:t>
            </a:r>
            <a:endParaRPr lang="uk-UA" sz="9200" b="1" dirty="0" smtClean="0">
              <a:latin typeface="Times New Roman" pitchFamily="18" charset="0"/>
              <a:cs typeface="Times New Roman" pitchFamily="18" charset="0"/>
            </a:endParaRPr>
          </a:p>
          <a:p>
            <a:pPr>
              <a:buNone/>
            </a:pPr>
            <a:endParaRPr lang="uk-UA" sz="4200" b="1" dirty="0" smtClean="0">
              <a:latin typeface="Times New Roman" pitchFamily="18" charset="0"/>
              <a:cs typeface="Times New Roman" pitchFamily="18" charset="0"/>
            </a:endParaRPr>
          </a:p>
          <a:p>
            <a:pPr>
              <a:buNone/>
            </a:pPr>
            <a:endParaRPr lang="uk-UA" sz="4200" b="1" dirty="0" smtClean="0">
              <a:latin typeface="Times New Roman" pitchFamily="18" charset="0"/>
              <a:cs typeface="Times New Roman" pitchFamily="18" charset="0"/>
            </a:endParaRPr>
          </a:p>
          <a:p>
            <a:pPr>
              <a:buNone/>
            </a:pPr>
            <a:r>
              <a:rPr lang="ru-RU" sz="4200" dirty="0" smtClean="0">
                <a:latin typeface="Times New Roman" pitchFamily="18" charset="0"/>
                <a:cs typeface="Times New Roman" pitchFamily="18" charset="0"/>
              </a:rPr>
              <a:t>:</a:t>
            </a:r>
          </a:p>
          <a:p>
            <a:pPr lvl="0">
              <a:buNone/>
            </a:pPr>
            <a:endParaRPr lang="ru-RU" sz="4200" dirty="0" smtClean="0">
              <a:latin typeface="Times New Roman" pitchFamily="18" charset="0"/>
              <a:cs typeface="Times New Roman" pitchFamily="18" charset="0"/>
            </a:endParaRPr>
          </a:p>
          <a:p>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151642790"/>
              </p:ext>
            </p:extLst>
          </p:nvPr>
        </p:nvGraphicFramePr>
        <p:xfrm>
          <a:off x="162026" y="3203609"/>
          <a:ext cx="11898429" cy="3541776"/>
        </p:xfrm>
        <a:graphic>
          <a:graphicData uri="http://schemas.openxmlformats.org/drawingml/2006/table">
            <a:tbl>
              <a:tblPr>
                <a:tableStyleId>{284E427A-3D55-4303-BF80-6455036E1DE7}</a:tableStyleId>
              </a:tblPr>
              <a:tblGrid>
                <a:gridCol w="4968240"/>
                <a:gridCol w="6930189"/>
              </a:tblGrid>
              <a:tr h="482104">
                <a:tc gridSpan="2">
                  <a:txBody>
                    <a:bodyPr/>
                    <a:lstStyle/>
                    <a:p>
                      <a:pPr indent="450215" algn="ctr">
                        <a:lnSpc>
                          <a:spcPct val="115000"/>
                        </a:lnSpc>
                        <a:spcAft>
                          <a:spcPts val="0"/>
                        </a:spcAft>
                      </a:pPr>
                      <a:r>
                        <a:rPr lang="uk-UA" sz="2800" b="1" i="1" dirty="0">
                          <a:latin typeface="Times New Roman" pitchFamily="18" charset="0"/>
                          <a:cs typeface="Times New Roman" pitchFamily="18" charset="0"/>
                        </a:rPr>
                        <a:t>Симптоми</a:t>
                      </a:r>
                      <a:endParaRPr lang="ru-RU" sz="2800" b="1" i="1" dirty="0">
                        <a:latin typeface="Times New Roman" pitchFamily="18" charset="0"/>
                        <a:ea typeface="Times New Roman"/>
                        <a:cs typeface="Times New Roman" pitchFamily="18" charset="0"/>
                      </a:endParaRPr>
                    </a:p>
                  </a:txBody>
                  <a:tcPr marL="68580" marR="68580" marT="0" marB="0"/>
                </a:tc>
                <a:tc hMerge="1">
                  <a:txBody>
                    <a:bodyPr/>
                    <a:lstStyle/>
                    <a:p>
                      <a:endParaRPr lang="ru-RU"/>
                    </a:p>
                  </a:txBody>
                  <a:tcPr/>
                </a:tc>
              </a:tr>
              <a:tr h="482104">
                <a:tc>
                  <a:txBody>
                    <a:bodyPr/>
                    <a:lstStyle/>
                    <a:p>
                      <a:pPr algn="ctr">
                        <a:lnSpc>
                          <a:spcPct val="115000"/>
                        </a:lnSpc>
                        <a:spcAft>
                          <a:spcPts val="0"/>
                        </a:spcAft>
                      </a:pPr>
                      <a:r>
                        <a:rPr lang="ru-RU" sz="2600" b="1" i="1" dirty="0" err="1">
                          <a:latin typeface="Times New Roman" pitchFamily="18" charset="0"/>
                          <a:cs typeface="Times New Roman" pitchFamily="18" charset="0"/>
                        </a:rPr>
                        <a:t>Найбільш</a:t>
                      </a:r>
                      <a:r>
                        <a:rPr lang="ru-RU" sz="2600" b="1" i="1" dirty="0">
                          <a:latin typeface="Times New Roman" pitchFamily="18" charset="0"/>
                          <a:cs typeface="Times New Roman" pitchFamily="18" charset="0"/>
                        </a:rPr>
                        <a:t> </a:t>
                      </a:r>
                      <a:r>
                        <a:rPr lang="ru-RU" sz="2600" b="1" i="1" dirty="0" err="1">
                          <a:latin typeface="Times New Roman" pitchFamily="18" charset="0"/>
                          <a:cs typeface="Times New Roman" pitchFamily="18" charset="0"/>
                        </a:rPr>
                        <a:t>поширені</a:t>
                      </a:r>
                      <a:r>
                        <a:rPr lang="ru-RU" sz="2600" b="1" i="1" dirty="0">
                          <a:latin typeface="Times New Roman" pitchFamily="18" charset="0"/>
                          <a:cs typeface="Times New Roman" pitchFamily="18" charset="0"/>
                        </a:rPr>
                        <a:t> </a:t>
                      </a:r>
                      <a:r>
                        <a:rPr lang="ru-RU" sz="2600" b="1" i="1" dirty="0" err="1">
                          <a:latin typeface="Times New Roman" pitchFamily="18" charset="0"/>
                          <a:cs typeface="Times New Roman" pitchFamily="18" charset="0"/>
                        </a:rPr>
                        <a:t>симптоми</a:t>
                      </a:r>
                      <a:r>
                        <a:rPr lang="ru-RU" sz="2600" dirty="0">
                          <a:latin typeface="Times New Roman" pitchFamily="18" charset="0"/>
                          <a:cs typeface="Times New Roman" pitchFamily="18" charset="0"/>
                        </a:rPr>
                        <a:t>:</a:t>
                      </a:r>
                      <a:endParaRPr lang="ru-RU" sz="26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2800" b="1" i="1" dirty="0" err="1">
                          <a:latin typeface="Times New Roman" pitchFamily="18" charset="0"/>
                          <a:cs typeface="Times New Roman" pitchFamily="18" charset="0"/>
                        </a:rPr>
                        <a:t>Менш</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поширені</a:t>
                      </a:r>
                      <a:r>
                        <a:rPr lang="ru-RU" sz="2800" b="1" i="1" dirty="0">
                          <a:latin typeface="Times New Roman" pitchFamily="18" charset="0"/>
                          <a:cs typeface="Times New Roman" pitchFamily="18" charset="0"/>
                        </a:rPr>
                        <a:t> </a:t>
                      </a:r>
                      <a:r>
                        <a:rPr lang="ru-RU" sz="2800" b="1" i="1" dirty="0" err="1">
                          <a:latin typeface="Times New Roman" pitchFamily="18" charset="0"/>
                          <a:cs typeface="Times New Roman" pitchFamily="18" charset="0"/>
                        </a:rPr>
                        <a:t>симптоми</a:t>
                      </a:r>
                      <a:r>
                        <a:rPr lang="ru-RU" sz="2800" b="1" i="1" dirty="0">
                          <a:latin typeface="Times New Roman" pitchFamily="18" charset="0"/>
                          <a:cs typeface="Times New Roman" pitchFamily="18" charset="0"/>
                        </a:rPr>
                        <a:t>:</a:t>
                      </a:r>
                      <a:endParaRPr lang="ru-RU" sz="2800" b="1" i="1" dirty="0">
                        <a:latin typeface="Times New Roman" pitchFamily="18" charset="0"/>
                        <a:ea typeface="Times New Roman"/>
                        <a:cs typeface="Times New Roman" pitchFamily="18" charset="0"/>
                      </a:endParaRPr>
                    </a:p>
                  </a:txBody>
                  <a:tcPr marL="68580" marR="68580" marT="0" marB="0"/>
                </a:tc>
              </a:tr>
              <a:tr h="2515326">
                <a:tc>
                  <a:txBody>
                    <a:bodyPr/>
                    <a:lstStyle/>
                    <a:p>
                      <a:pPr algn="just">
                        <a:lnSpc>
                          <a:spcPct val="100000"/>
                        </a:lnSpc>
                        <a:spcAft>
                          <a:spcPts val="0"/>
                        </a:spcAft>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підвищення</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температури</a:t>
                      </a:r>
                      <a:r>
                        <a:rPr lang="ru-RU" sz="2800" dirty="0">
                          <a:latin typeface="Times New Roman" pitchFamily="18" charset="0"/>
                          <a:cs typeface="Times New Roman" pitchFamily="18" charset="0"/>
                        </a:rPr>
                        <a:t>;</a:t>
                      </a:r>
                    </a:p>
                    <a:p>
                      <a:pPr algn="just">
                        <a:lnSpc>
                          <a:spcPct val="100000"/>
                        </a:lnSpc>
                        <a:spcAft>
                          <a:spcPts val="0"/>
                        </a:spcAft>
                      </a:pPr>
                      <a:r>
                        <a:rPr lang="ru-RU" sz="2800" dirty="0" smtClean="0">
                          <a:latin typeface="Times New Roman" pitchFamily="18" charset="0"/>
                          <a:cs typeface="Times New Roman" pitchFamily="18" charset="0"/>
                        </a:rPr>
                        <a:t>- кашель</a:t>
                      </a:r>
                      <a:r>
                        <a:rPr lang="ru-RU" sz="2800" dirty="0">
                          <a:latin typeface="Times New Roman" pitchFamily="18" charset="0"/>
                          <a:cs typeface="Times New Roman" pitchFamily="18" charset="0"/>
                        </a:rPr>
                        <a:t>;</a:t>
                      </a:r>
                    </a:p>
                    <a:p>
                      <a:pPr algn="just">
                        <a:lnSpc>
                          <a:spcPct val="100000"/>
                        </a:lnSpc>
                        <a:spcAft>
                          <a:spcPts val="0"/>
                        </a:spcAft>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слабкість</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algn="just">
                        <a:lnSpc>
                          <a:spcPct val="100000"/>
                        </a:lnSpc>
                        <a:spcAft>
                          <a:spcPts val="0"/>
                        </a:spcAft>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втрата</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смаку </a:t>
                      </a:r>
                      <a:r>
                        <a:rPr lang="ru-RU" sz="2800" dirty="0" err="1">
                          <a:latin typeface="Times New Roman" pitchFamily="18" charset="0"/>
                          <a:cs typeface="Times New Roman" pitchFamily="18" charset="0"/>
                        </a:rPr>
                        <a:t>чи</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нюху</a:t>
                      </a:r>
                      <a:endParaRPr lang="ru-RU" sz="2800" dirty="0">
                        <a:latin typeface="Times New Roman" pitchFamily="18" charset="0"/>
                        <a:ea typeface="Times New Roman"/>
                        <a:cs typeface="Times New Roman" pitchFamily="18" charset="0"/>
                      </a:endParaRPr>
                    </a:p>
                  </a:txBody>
                  <a:tcPr marL="68580" marR="68580" marT="0" marB="0"/>
                </a:tc>
                <a:tc>
                  <a:txBody>
                    <a:bodyPr/>
                    <a:lstStyle/>
                    <a:p>
                      <a:pPr algn="just">
                        <a:lnSpc>
                          <a:spcPct val="100000"/>
                        </a:lnSpc>
                        <a:spcAft>
                          <a:spcPts val="0"/>
                        </a:spcAft>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біль</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у </a:t>
                      </a:r>
                      <a:r>
                        <a:rPr lang="ru-RU" sz="2800" dirty="0" err="1">
                          <a:latin typeface="Times New Roman" pitchFamily="18" charset="0"/>
                          <a:cs typeface="Times New Roman" pitchFamily="18" charset="0"/>
                        </a:rPr>
                        <a:t>горлі</a:t>
                      </a:r>
                      <a:r>
                        <a:rPr lang="ru-RU" sz="2800" dirty="0">
                          <a:latin typeface="Times New Roman" pitchFamily="18" charset="0"/>
                          <a:cs typeface="Times New Roman" pitchFamily="18" charset="0"/>
                        </a:rPr>
                        <a:t>;</a:t>
                      </a:r>
                    </a:p>
                    <a:p>
                      <a:pPr algn="just">
                        <a:lnSpc>
                          <a:spcPct val="100000"/>
                        </a:lnSpc>
                        <a:spcAft>
                          <a:spcPts val="0"/>
                        </a:spcAft>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головний</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біль</a:t>
                      </a:r>
                      <a:r>
                        <a:rPr lang="ru-RU" sz="2800" dirty="0">
                          <a:latin typeface="Times New Roman" pitchFamily="18" charset="0"/>
                          <a:cs typeface="Times New Roman" pitchFamily="18" charset="0"/>
                        </a:rPr>
                        <a:t>;</a:t>
                      </a:r>
                    </a:p>
                    <a:p>
                      <a:pPr algn="just">
                        <a:lnSpc>
                          <a:spcPct val="100000"/>
                        </a:lnSpc>
                        <a:spcAft>
                          <a:spcPts val="0"/>
                        </a:spcAft>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біль</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у </a:t>
                      </a:r>
                      <a:r>
                        <a:rPr lang="ru-RU" sz="2800" dirty="0" err="1">
                          <a:latin typeface="Times New Roman" pitchFamily="18" charset="0"/>
                          <a:cs typeface="Times New Roman" pitchFamily="18" charset="0"/>
                        </a:rPr>
                        <a:t>м'язах</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суглобах</a:t>
                      </a:r>
                      <a:r>
                        <a:rPr lang="ru-RU" sz="2800" dirty="0">
                          <a:latin typeface="Times New Roman" pitchFamily="18" charset="0"/>
                          <a:cs typeface="Times New Roman" pitchFamily="18" charset="0"/>
                        </a:rPr>
                        <a:t>;</a:t>
                      </a:r>
                    </a:p>
                    <a:p>
                      <a:pPr algn="just">
                        <a:lnSpc>
                          <a:spcPct val="100000"/>
                        </a:lnSpc>
                        <a:spcAft>
                          <a:spcPts val="0"/>
                        </a:spcAft>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діарея</a:t>
                      </a:r>
                      <a:r>
                        <a:rPr lang="ru-RU" sz="2800" dirty="0">
                          <a:latin typeface="Times New Roman" pitchFamily="18" charset="0"/>
                          <a:cs typeface="Times New Roman" pitchFamily="18" charset="0"/>
                        </a:rPr>
                        <a:t>;</a:t>
                      </a:r>
                    </a:p>
                    <a:p>
                      <a:pPr algn="just">
                        <a:lnSpc>
                          <a:spcPct val="100000"/>
                        </a:lnSpc>
                        <a:spcAft>
                          <a:spcPts val="0"/>
                        </a:spcAft>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висипання</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на </a:t>
                      </a:r>
                      <a:r>
                        <a:rPr lang="ru-RU" sz="2800" dirty="0" err="1">
                          <a:latin typeface="Times New Roman" pitchFamily="18" charset="0"/>
                          <a:cs typeface="Times New Roman" pitchFamily="18" charset="0"/>
                        </a:rPr>
                        <a:t>шкірі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побліднення</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пальців</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a:p>
                      <a:pPr algn="just">
                        <a:lnSpc>
                          <a:spcPct val="100000"/>
                        </a:lnSpc>
                        <a:spcAft>
                          <a:spcPts val="0"/>
                        </a:spcAft>
                      </a:pP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почервоніння</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чи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подразнення</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очей</a:t>
                      </a:r>
                      <a:endParaRPr lang="ru-RU" sz="2800" dirty="0">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3136" y="0"/>
            <a:ext cx="11758863" cy="1417638"/>
          </a:xfrm>
        </p:spPr>
        <p:txBody>
          <a:bodyPr>
            <a:normAutofit/>
          </a:bodyPr>
          <a:lstStyle/>
          <a:p>
            <a:r>
              <a:rPr lang="ru-RU" sz="3200" b="1" dirty="0" smtClean="0">
                <a:latin typeface="Times New Roman" pitchFamily="18" charset="0"/>
                <a:cs typeface="Times New Roman" pitchFamily="18" charset="0"/>
              </a:rPr>
              <a:t>Як </a:t>
            </a:r>
            <a:r>
              <a:rPr lang="ru-RU" sz="3200" b="1" dirty="0" err="1" smtClean="0">
                <a:latin typeface="Times New Roman" pitchFamily="18" charset="0"/>
                <a:cs typeface="Times New Roman" pitchFamily="18" charset="0"/>
              </a:rPr>
              <a:t>захиститися</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від</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захворювання</a:t>
            </a:r>
            <a:r>
              <a:rPr lang="ru-RU" sz="3200" b="1" dirty="0" smtClean="0">
                <a:latin typeface="Times New Roman" pitchFamily="18" charset="0"/>
                <a:cs typeface="Times New Roman" pitchFamily="18" charset="0"/>
              </a:rPr>
              <a:t> та </a:t>
            </a:r>
            <a:r>
              <a:rPr lang="ru-RU" sz="3200" b="1" dirty="0" err="1" smtClean="0">
                <a:latin typeface="Times New Roman" pitchFamily="18" charset="0"/>
                <a:cs typeface="Times New Roman" pitchFamily="18" charset="0"/>
              </a:rPr>
              <a:t>уповільнити</a:t>
            </a:r>
            <a:r>
              <a:rPr lang="ru-RU" sz="3200" b="1" dirty="0" smtClean="0">
                <a:latin typeface="Times New Roman" pitchFamily="18" charset="0"/>
                <a:cs typeface="Times New Roman" pitchFamily="18" charset="0"/>
              </a:rPr>
              <a:t> </a:t>
            </a:r>
            <a:r>
              <a:rPr lang="ru-RU" sz="3200" b="1" dirty="0" err="1" smtClean="0">
                <a:latin typeface="Times New Roman" pitchFamily="18" charset="0"/>
                <a:cs typeface="Times New Roman" pitchFamily="18" charset="0"/>
              </a:rPr>
              <a:t>поширення</a:t>
            </a:r>
            <a:r>
              <a:rPr lang="ru-RU" sz="3200" b="1"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COVID-19</a:t>
            </a:r>
            <a:r>
              <a:rPr lang="ru-RU" sz="2700"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endParaRPr lang="ru-RU" sz="2700" dirty="0">
              <a:latin typeface="Times New Roman" pitchFamily="18" charset="0"/>
              <a:cs typeface="Times New Roman" pitchFamily="18" charset="0"/>
            </a:endParaRPr>
          </a:p>
        </p:txBody>
      </p:sp>
      <p:sp>
        <p:nvSpPr>
          <p:cNvPr id="3" name="Содержимое 2"/>
          <p:cNvSpPr>
            <a:spLocks noGrp="1"/>
          </p:cNvSpPr>
          <p:nvPr>
            <p:ph idx="1"/>
          </p:nvPr>
        </p:nvSpPr>
        <p:spPr>
          <a:xfrm>
            <a:off x="0" y="847023"/>
            <a:ext cx="12496799" cy="6010977"/>
          </a:xfrm>
        </p:spPr>
        <p:txBody>
          <a:bodyPr>
            <a:noAutofit/>
          </a:bodyPr>
          <a:lstStyle/>
          <a:p>
            <a:pPr lvl="0" indent="-216000">
              <a:lnSpc>
                <a:spcPts val="3000"/>
              </a:lnSpc>
            </a:pPr>
            <a:r>
              <a:rPr lang="ru-RU" dirty="0" err="1" smtClean="0">
                <a:latin typeface="Times New Roman" pitchFamily="18" charset="0"/>
                <a:cs typeface="Times New Roman" pitchFamily="18" charset="0"/>
              </a:rPr>
              <a:t>вакцинуйтеся</a:t>
            </a:r>
            <a:r>
              <a:rPr lang="ru-RU" dirty="0" smtClean="0">
                <a:latin typeface="Times New Roman" pitchFamily="18" charset="0"/>
                <a:cs typeface="Times New Roman" pitchFamily="18" charset="0"/>
              </a:rPr>
              <a:t>;</a:t>
            </a:r>
          </a:p>
          <a:p>
            <a:pPr lvl="0" indent="-216000">
              <a:lnSpc>
                <a:spcPts val="3000"/>
              </a:lnSpc>
            </a:pPr>
            <a:r>
              <a:rPr lang="ru-RU" dirty="0" err="1" smtClean="0">
                <a:latin typeface="Times New Roman" pitchFamily="18" charset="0"/>
                <a:cs typeface="Times New Roman" pitchFamily="18" charset="0"/>
              </a:rPr>
              <a:t>тримайтеся</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відстані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щонайменше</a:t>
            </a:r>
            <a:r>
              <a:rPr lang="ru-RU" dirty="0" smtClean="0">
                <a:latin typeface="Times New Roman" pitchFamily="18" charset="0"/>
                <a:cs typeface="Times New Roman" pitchFamily="18" charset="0"/>
              </a:rPr>
              <a:t> 1,5 м </a:t>
            </a:r>
            <a:r>
              <a:rPr lang="ru-RU" dirty="0" err="1" smtClean="0">
                <a:latin typeface="Times New Roman" pitchFamily="18" charset="0"/>
                <a:cs typeface="Times New Roman" pitchFamily="18" charset="0"/>
              </a:rPr>
              <a:t>від</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інших</a:t>
            </a:r>
            <a:r>
              <a:rPr lang="ru-RU" dirty="0" smtClean="0">
                <a:latin typeface="Times New Roman" pitchFamily="18" charset="0"/>
                <a:cs typeface="Times New Roman" pitchFamily="18" charset="0"/>
              </a:rPr>
              <a:t> людей, </a:t>
            </a:r>
            <a:r>
              <a:rPr lang="ru-RU" dirty="0" err="1" smtClean="0">
                <a:latin typeface="Times New Roman" pitchFamily="18" charset="0"/>
                <a:cs typeface="Times New Roman" pitchFamily="18" charset="0"/>
              </a:rPr>
              <a:t>навіть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якщо</a:t>
            </a:r>
            <a:r>
              <a:rPr lang="ru-RU" dirty="0" smtClean="0">
                <a:latin typeface="Times New Roman" pitchFamily="18" charset="0"/>
                <a:cs typeface="Times New Roman" pitchFamily="18" charset="0"/>
              </a:rPr>
              <a:t> в них </a:t>
            </a:r>
            <a:r>
              <a:rPr lang="ru-RU" dirty="0" err="1" smtClean="0">
                <a:latin typeface="Times New Roman" pitchFamily="18" charset="0"/>
                <a:cs typeface="Times New Roman" pitchFamily="18" charset="0"/>
              </a:rPr>
              <a:t>немає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ознак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захворювання</a:t>
            </a:r>
            <a:r>
              <a:rPr lang="ru-RU" dirty="0" smtClean="0">
                <a:latin typeface="Times New Roman" pitchFamily="18" charset="0"/>
                <a:cs typeface="Times New Roman" pitchFamily="18" charset="0"/>
              </a:rPr>
              <a:t>;</a:t>
            </a:r>
          </a:p>
          <a:p>
            <a:pPr lvl="0" indent="-216000">
              <a:lnSpc>
                <a:spcPts val="3000"/>
              </a:lnSpc>
            </a:pPr>
            <a:r>
              <a:rPr lang="ru-RU" dirty="0" err="1" smtClean="0">
                <a:latin typeface="Times New Roman" pitchFamily="18" charset="0"/>
                <a:cs typeface="Times New Roman" pitchFamily="18" charset="0"/>
              </a:rPr>
              <a:t>носіть</a:t>
            </a:r>
            <a:r>
              <a:rPr lang="ru-RU" dirty="0" smtClean="0">
                <a:latin typeface="Times New Roman" pitchFamily="18" charset="0"/>
                <a:cs typeface="Times New Roman" pitchFamily="18" charset="0"/>
              </a:rPr>
              <a:t> добре </a:t>
            </a:r>
            <a:r>
              <a:rPr lang="ru-RU" dirty="0" err="1" smtClean="0">
                <a:latin typeface="Times New Roman" pitchFamily="18" charset="0"/>
                <a:cs typeface="Times New Roman" pitchFamily="18" charset="0"/>
              </a:rPr>
              <a:t>прилеглу</a:t>
            </a:r>
            <a:r>
              <a:rPr lang="ru-RU" dirty="0" smtClean="0">
                <a:latin typeface="Times New Roman" pitchFamily="18" charset="0"/>
                <a:cs typeface="Times New Roman" pitchFamily="18" charset="0"/>
              </a:rPr>
              <a:t> маску за </a:t>
            </a:r>
            <a:r>
              <a:rPr lang="ru-RU" dirty="0" err="1" smtClean="0">
                <a:latin typeface="Times New Roman" pitchFamily="18" charset="0"/>
                <a:cs typeface="Times New Roman" pitchFamily="18" charset="0"/>
              </a:rPr>
              <a:t>неможливості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дотримання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фізичної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дистанції</a:t>
            </a:r>
            <a:r>
              <a:rPr lang="ru-RU" dirty="0" smtClean="0">
                <a:latin typeface="Times New Roman" pitchFamily="18" charset="0"/>
                <a:cs typeface="Times New Roman" pitchFamily="18" charset="0"/>
              </a:rPr>
              <a:t> та в </a:t>
            </a:r>
            <a:r>
              <a:rPr lang="ru-RU" dirty="0" err="1" smtClean="0">
                <a:latin typeface="Times New Roman" pitchFamily="18" charset="0"/>
                <a:cs typeface="Times New Roman" pitchFamily="18" charset="0"/>
              </a:rPr>
              <a:t>приміщеннях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що</a:t>
            </a:r>
            <a:r>
              <a:rPr lang="ru-RU" dirty="0" smtClean="0">
                <a:latin typeface="Times New Roman" pitchFamily="18" charset="0"/>
                <a:cs typeface="Times New Roman" pitchFamily="18" charset="0"/>
              </a:rPr>
              <a:t> погано </a:t>
            </a:r>
            <a:r>
              <a:rPr lang="ru-RU" dirty="0" err="1" smtClean="0">
                <a:latin typeface="Times New Roman" pitchFamily="18" charset="0"/>
                <a:cs typeface="Times New Roman" pitchFamily="18" charset="0"/>
              </a:rPr>
              <a:t>вентилюються</a:t>
            </a:r>
            <a:r>
              <a:rPr lang="ru-RU" dirty="0" smtClean="0">
                <a:latin typeface="Times New Roman" pitchFamily="18" charset="0"/>
                <a:cs typeface="Times New Roman" pitchFamily="18" charset="0"/>
              </a:rPr>
              <a:t>;</a:t>
            </a:r>
          </a:p>
          <a:p>
            <a:pPr lvl="0" indent="-216000">
              <a:lnSpc>
                <a:spcPts val="3000"/>
              </a:lnSpc>
            </a:pPr>
            <a:r>
              <a:rPr lang="ru-RU" dirty="0" err="1" smtClean="0">
                <a:latin typeface="Times New Roman" pitchFamily="18" charset="0"/>
                <a:cs typeface="Times New Roman" pitchFamily="18" charset="0"/>
              </a:rPr>
              <a:t>уникайте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закритого</a:t>
            </a:r>
            <a:r>
              <a:rPr lang="ru-RU" dirty="0" smtClean="0">
                <a:latin typeface="Times New Roman" pitchFamily="18" charset="0"/>
                <a:cs typeface="Times New Roman" pitchFamily="18" charset="0"/>
              </a:rPr>
              <a:t> простору, регулярно </a:t>
            </a:r>
            <a:r>
              <a:rPr lang="ru-RU" dirty="0" err="1" smtClean="0">
                <a:latin typeface="Times New Roman" pitchFamily="18" charset="0"/>
                <a:cs typeface="Times New Roman" pitchFamily="18" charset="0"/>
              </a:rPr>
              <a:t>провітрюйте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приміщення</a:t>
            </a:r>
            <a:r>
              <a:rPr lang="ru-RU" dirty="0" smtClean="0">
                <a:latin typeface="Times New Roman" pitchFamily="18" charset="0"/>
                <a:cs typeface="Times New Roman" pitchFamily="18" charset="0"/>
              </a:rPr>
              <a:t>;</a:t>
            </a:r>
          </a:p>
          <a:p>
            <a:pPr lvl="0" indent="-216000">
              <a:lnSpc>
                <a:spcPts val="3000"/>
              </a:lnSpc>
            </a:pPr>
            <a:r>
              <a:rPr lang="ru-RU" dirty="0" smtClean="0">
                <a:latin typeface="Times New Roman" pitchFamily="18" charset="0"/>
                <a:cs typeface="Times New Roman" pitchFamily="18" charset="0"/>
              </a:rPr>
              <a:t>регулярно </a:t>
            </a:r>
            <a:r>
              <a:rPr lang="ru-RU" dirty="0" err="1" smtClean="0">
                <a:latin typeface="Times New Roman" pitchFamily="18" charset="0"/>
                <a:cs typeface="Times New Roman" pitchFamily="18" charset="0"/>
              </a:rPr>
              <a:t>мийте</a:t>
            </a:r>
            <a:r>
              <a:rPr lang="ru-RU" dirty="0" smtClean="0">
                <a:latin typeface="Times New Roman" pitchFamily="18" charset="0"/>
                <a:cs typeface="Times New Roman" pitchFamily="18" charset="0"/>
              </a:rPr>
              <a:t> руки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милом </a:t>
            </a:r>
            <a:r>
              <a:rPr lang="ru-RU" dirty="0" err="1" smtClean="0">
                <a:latin typeface="Times New Roman" pitchFamily="18" charset="0"/>
                <a:cs typeface="Times New Roman" pitchFamily="18" charset="0"/>
              </a:rPr>
              <a:t>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обробляйте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спиртовмісним</a:t>
            </a:r>
            <a:r>
              <a:rPr lang="ru-RU" dirty="0" smtClean="0">
                <a:latin typeface="Times New Roman" pitchFamily="18" charset="0"/>
                <a:cs typeface="Times New Roman" pitchFamily="18" charset="0"/>
              </a:rPr>
              <a:t> антисептиком;</a:t>
            </a:r>
          </a:p>
          <a:p>
            <a:pPr lvl="0" indent="-216000">
              <a:lnSpc>
                <a:spcPts val="3000"/>
              </a:lnSpc>
            </a:pPr>
            <a:r>
              <a:rPr lang="ru-RU" dirty="0" err="1" smtClean="0">
                <a:latin typeface="Times New Roman" pitchFamily="18" charset="0"/>
                <a:cs typeface="Times New Roman" pitchFamily="18" charset="0"/>
              </a:rPr>
              <a:t>під</a:t>
            </a:r>
            <a:r>
              <a:rPr lang="ru-RU" dirty="0" smtClean="0">
                <a:latin typeface="Times New Roman" pitchFamily="18" charset="0"/>
                <a:cs typeface="Times New Roman" pitchFamily="18" charset="0"/>
              </a:rPr>
              <a:t> час кашлю та </a:t>
            </a:r>
            <a:r>
              <a:rPr lang="ru-RU" dirty="0" err="1" smtClean="0">
                <a:latin typeface="Times New Roman" pitchFamily="18" charset="0"/>
                <a:cs typeface="Times New Roman" pitchFamily="18" charset="0"/>
              </a:rPr>
              <a:t>чхання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прикрийте</a:t>
            </a:r>
            <a:r>
              <a:rPr lang="ru-RU" dirty="0" smtClean="0">
                <a:latin typeface="Times New Roman" pitchFamily="18" charset="0"/>
                <a:cs typeface="Times New Roman" pitchFamily="18" charset="0"/>
              </a:rPr>
              <a:t> рот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ніс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зігнутим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ліктем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чи</a:t>
            </a:r>
            <a:r>
              <a:rPr lang="ru-RU" dirty="0" smtClean="0">
                <a:latin typeface="Times New Roman" pitchFamily="18" charset="0"/>
                <a:cs typeface="Times New Roman" pitchFamily="18" charset="0"/>
              </a:rPr>
              <a:t> одноразовою </a:t>
            </a:r>
            <a:r>
              <a:rPr lang="ru-RU" dirty="0" err="1" smtClean="0">
                <a:latin typeface="Times New Roman" pitchFamily="18" charset="0"/>
                <a:cs typeface="Times New Roman" pitchFamily="18" charset="0"/>
              </a:rPr>
              <a:t>серветкою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після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викиньте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серветку</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вимийте</a:t>
            </a:r>
            <a:r>
              <a:rPr lang="ru-RU" dirty="0" smtClean="0">
                <a:latin typeface="Times New Roman" pitchFamily="18" charset="0"/>
                <a:cs typeface="Times New Roman" pitchFamily="18" charset="0"/>
              </a:rPr>
              <a:t> руки;</a:t>
            </a:r>
          </a:p>
          <a:p>
            <a:pPr lvl="0" indent="-216000">
              <a:lnSpc>
                <a:spcPts val="3000"/>
              </a:lnSpc>
            </a:pPr>
            <a:r>
              <a:rPr lang="ru-RU" dirty="0" err="1" smtClean="0">
                <a:latin typeface="Times New Roman" pitchFamily="18" charset="0"/>
                <a:cs typeface="Times New Roman" pitchFamily="18" charset="0"/>
              </a:rPr>
              <a:t>якщо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відчуваєте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симптоми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захворювання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обмежте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контакти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іншими</a:t>
            </a:r>
            <a:r>
              <a:rPr lang="ru-RU" dirty="0" smtClean="0">
                <a:latin typeface="Times New Roman" pitchFamily="18" charset="0"/>
                <a:cs typeface="Times New Roman" pitchFamily="18" charset="0"/>
              </a:rPr>
              <a:t> людьми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використовуйте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захисну</a:t>
            </a:r>
            <a:r>
              <a:rPr lang="ru-RU" dirty="0" smtClean="0">
                <a:latin typeface="Times New Roman" pitchFamily="18" charset="0"/>
                <a:cs typeface="Times New Roman" pitchFamily="18" charset="0"/>
              </a:rPr>
              <a:t> маску для </a:t>
            </a:r>
            <a:r>
              <a:rPr lang="ru-RU" dirty="0" err="1" smtClean="0">
                <a:latin typeface="Times New Roman" pitchFamily="18" charset="0"/>
                <a:cs typeface="Times New Roman" pitchFamily="18" charset="0"/>
              </a:rPr>
              <a:t>облича</a:t>
            </a:r>
            <a:endParaRPr lang="ru-RU" dirty="0" smtClean="0">
              <a:latin typeface="Times New Roman" pitchFamily="18" charset="0"/>
              <a:cs typeface="Times New Roman" pitchFamily="18" charset="0"/>
            </a:endParaRPr>
          </a:p>
          <a:p>
            <a:pPr>
              <a:lnSpc>
                <a:spcPts val="3600"/>
              </a:lnSpc>
            </a:pP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9938" name="Picture 2" descr="Патріотичні картинки про Україну"/>
          <p:cNvPicPr>
            <a:picLocks noChangeAspect="1" noChangeArrowheads="1"/>
          </p:cNvPicPr>
          <p:nvPr/>
        </p:nvPicPr>
        <p:blipFill>
          <a:blip r:embed="rId2"/>
          <a:srcRect r="1772" b="26591"/>
          <a:stretch>
            <a:fillRect/>
          </a:stretch>
        </p:blipFill>
        <p:spPr bwMode="auto">
          <a:xfrm>
            <a:off x="0" y="0"/>
            <a:ext cx="12182246"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7725878" cy="562760"/>
          </a:xfrm>
        </p:spPr>
        <p:txBody>
          <a:bodyPr>
            <a:normAutofit fontScale="90000"/>
          </a:bodyPr>
          <a:lstStyle/>
          <a:p>
            <a:r>
              <a:rPr lang="uk-UA" dirty="0" smtClean="0"/>
              <a:t>План</a:t>
            </a:r>
            <a:endParaRPr lang="ru-RU" dirty="0"/>
          </a:p>
        </p:txBody>
      </p:sp>
      <p:sp>
        <p:nvSpPr>
          <p:cNvPr id="3" name="Содержимое 2"/>
          <p:cNvSpPr>
            <a:spLocks noGrp="1"/>
          </p:cNvSpPr>
          <p:nvPr>
            <p:ph idx="1"/>
          </p:nvPr>
        </p:nvSpPr>
        <p:spPr>
          <a:xfrm>
            <a:off x="1886552" y="962527"/>
            <a:ext cx="9695848" cy="5163642"/>
          </a:xfrm>
        </p:spPr>
        <p:txBody>
          <a:bodyPr>
            <a:noAutofit/>
          </a:bodyPr>
          <a:lstStyle/>
          <a:p>
            <a:pPr marL="514350" indent="-514350">
              <a:buFont typeface="+mj-lt"/>
              <a:buAutoNum type="arabicPeriod"/>
            </a:pPr>
            <a:r>
              <a:rPr lang="uk-UA" sz="2800" dirty="0" smtClean="0">
                <a:latin typeface="Times New Roman" pitchFamily="18" charset="0"/>
                <a:cs typeface="Times New Roman" pitchFamily="18" charset="0"/>
              </a:rPr>
              <a:t>Біологічна зброя, її характеристика.</a:t>
            </a:r>
          </a:p>
          <a:p>
            <a:pPr marL="514350" indent="-514350">
              <a:buFont typeface="+mj-lt"/>
              <a:buAutoNum type="arabicPeriod"/>
            </a:pPr>
            <a:r>
              <a:rPr lang="ru-RU" sz="2800" dirty="0" err="1" smtClean="0">
                <a:latin typeface="Times New Roman" pitchFamily="18" charset="0"/>
                <a:cs typeface="Times New Roman" pitchFamily="18" charset="0"/>
              </a:rPr>
              <a:t>Способи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застосування</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БЗ.</a:t>
            </a:r>
          </a:p>
          <a:p>
            <a:pPr marL="514350" indent="-514350">
              <a:buFont typeface="+mj-lt"/>
              <a:buAutoNum type="arabicPeriod"/>
            </a:pPr>
            <a:r>
              <a:rPr lang="ru-RU" sz="2800" dirty="0" err="1" smtClean="0">
                <a:latin typeface="Times New Roman" pitchFamily="18" charset="0"/>
                <a:cs typeface="Times New Roman" pitchFamily="18" charset="0"/>
              </a:rPr>
              <a:t>Засоби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захисту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від</a:t>
            </a:r>
            <a:r>
              <a:rPr lang="ru-RU" sz="2800" dirty="0" smtClean="0">
                <a:latin typeface="Times New Roman" pitchFamily="18" charset="0"/>
                <a:cs typeface="Times New Roman" pitchFamily="18" charset="0"/>
              </a:rPr>
              <a:t> БЗ.</a:t>
            </a:r>
          </a:p>
          <a:p>
            <a:pPr marL="514350" indent="-514350">
              <a:buFont typeface="+mj-lt"/>
              <a:buAutoNum type="arabicPeriod"/>
            </a:pPr>
            <a:r>
              <a:rPr lang="ru-RU" sz="2800" dirty="0" err="1" smtClean="0">
                <a:latin typeface="Times New Roman" pitchFamily="18" charset="0"/>
                <a:cs typeface="Times New Roman" pitchFamily="18" charset="0"/>
              </a:rPr>
              <a:t>Конвенції</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про </a:t>
            </a:r>
            <a:r>
              <a:rPr lang="ru-RU" sz="2800" dirty="0" err="1" smtClean="0">
                <a:latin typeface="Times New Roman" pitchFamily="18" charset="0"/>
                <a:cs typeface="Times New Roman" pitchFamily="18" charset="0"/>
              </a:rPr>
              <a:t>біологічну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зброю</a:t>
            </a:r>
            <a:r>
              <a:rPr lang="ru-RU" sz="2800" dirty="0" smtClean="0">
                <a:latin typeface="Times New Roman" pitchFamily="18" charset="0"/>
                <a:cs typeface="Times New Roman" pitchFamily="18" charset="0"/>
              </a:rPr>
              <a:t>.</a:t>
            </a:r>
          </a:p>
          <a:p>
            <a:pPr marL="514350" indent="-514350">
              <a:buFont typeface="+mj-lt"/>
              <a:buAutoNum type="arabicPeriod"/>
            </a:pPr>
            <a:r>
              <a:rPr lang="ru-RU" sz="2800" dirty="0" smtClean="0">
                <a:latin typeface="Times New Roman" pitchFamily="18" charset="0"/>
                <a:cs typeface="Times New Roman" pitchFamily="18" charset="0"/>
              </a:rPr>
              <a:t>Холера.</a:t>
            </a:r>
          </a:p>
          <a:p>
            <a:pPr marL="514350" indent="-514350">
              <a:buFont typeface="+mj-lt"/>
              <a:buAutoNum type="arabicPeriod"/>
            </a:pPr>
            <a:r>
              <a:rPr lang="uk-UA" sz="2800" dirty="0" smtClean="0">
                <a:latin typeface="Times New Roman" pitchFamily="18" charset="0"/>
                <a:cs typeface="Times New Roman" pitchFamily="18" charset="0"/>
              </a:rPr>
              <a:t>Сибірка.</a:t>
            </a:r>
          </a:p>
          <a:p>
            <a:pPr marL="514350" indent="-514350">
              <a:buFont typeface="+mj-lt"/>
              <a:buAutoNum type="arabicPeriod"/>
            </a:pPr>
            <a:r>
              <a:rPr lang="uk-UA" sz="2800" dirty="0" smtClean="0">
                <a:latin typeface="Times New Roman" pitchFamily="18" charset="0"/>
                <a:cs typeface="Times New Roman" pitchFamily="18" charset="0"/>
              </a:rPr>
              <a:t>Чума.</a:t>
            </a:r>
          </a:p>
          <a:p>
            <a:pPr marL="514350" indent="-514350">
              <a:buFont typeface="+mj-lt"/>
              <a:buAutoNum type="arabicPeriod"/>
            </a:pPr>
            <a:r>
              <a:rPr lang="uk-UA" sz="2800" dirty="0" smtClean="0">
                <a:latin typeface="Times New Roman" pitchFamily="18" charset="0"/>
                <a:cs typeface="Times New Roman" pitchFamily="18" charset="0"/>
              </a:rPr>
              <a:t>Малярія.</a:t>
            </a:r>
          </a:p>
          <a:p>
            <a:pPr marL="514350" indent="-514350">
              <a:buFont typeface="+mj-lt"/>
              <a:buAutoNum type="arabicPeriod"/>
            </a:pPr>
            <a:r>
              <a:rPr lang="uk-UA" sz="2800" dirty="0" smtClean="0">
                <a:latin typeface="Times New Roman" pitchFamily="18" charset="0"/>
                <a:cs typeface="Times New Roman" pitchFamily="18" charset="0"/>
              </a:rPr>
              <a:t>Натуральна віспа.</a:t>
            </a:r>
          </a:p>
          <a:p>
            <a:pPr marL="514350" indent="-514350">
              <a:buFont typeface="+mj-lt"/>
              <a:buAutoNum type="arabicPeriod"/>
            </a:pPr>
            <a:r>
              <a:rPr lang="en-US" sz="2800" dirty="0" smtClean="0">
                <a:latin typeface="Times New Roman" pitchFamily="18" charset="0"/>
                <a:cs typeface="Times New Roman" pitchFamily="18" charset="0"/>
              </a:rPr>
              <a:t>COVID-19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920px-WMD_world_map.svg.png"/>
          <p:cNvPicPr>
            <a:picLocks noChangeAspect="1"/>
          </p:cNvPicPr>
          <p:nvPr/>
        </p:nvPicPr>
        <p:blipFill>
          <a:blip r:embed="rId2"/>
          <a:stretch>
            <a:fillRect/>
          </a:stretch>
        </p:blipFill>
        <p:spPr>
          <a:xfrm>
            <a:off x="1062182" y="3050888"/>
            <a:ext cx="9830395" cy="3807112"/>
          </a:xfrm>
          <a:prstGeom prst="rect">
            <a:avLst/>
          </a:prstGeom>
        </p:spPr>
      </p:pic>
      <p:sp>
        <p:nvSpPr>
          <p:cNvPr id="2" name="Заголовок 1"/>
          <p:cNvSpPr>
            <a:spLocks noGrp="1"/>
          </p:cNvSpPr>
          <p:nvPr>
            <p:ph type="title"/>
          </p:nvPr>
        </p:nvSpPr>
        <p:spPr>
          <a:xfrm>
            <a:off x="1459344" y="274638"/>
            <a:ext cx="10547929" cy="1092344"/>
          </a:xfrm>
        </p:spPr>
        <p:txBody>
          <a:bodyPr>
            <a:normAutofit/>
          </a:bodyPr>
          <a:lstStyle/>
          <a:p>
            <a:pPr algn="just"/>
            <a:r>
              <a:rPr lang="ru-RU" sz="2800" dirty="0" smtClean="0"/>
              <a:t>           </a:t>
            </a:r>
            <a:endParaRPr lang="ru-RU" sz="2800" dirty="0"/>
          </a:p>
        </p:txBody>
      </p:sp>
      <p:sp>
        <p:nvSpPr>
          <p:cNvPr id="3" name="Содержимое 2"/>
          <p:cNvSpPr>
            <a:spLocks noGrp="1"/>
          </p:cNvSpPr>
          <p:nvPr>
            <p:ph idx="1"/>
          </p:nvPr>
        </p:nvSpPr>
        <p:spPr>
          <a:xfrm>
            <a:off x="249382" y="495301"/>
            <a:ext cx="11813309" cy="3818082"/>
          </a:xfrm>
        </p:spPr>
        <p:txBody>
          <a:bodyPr>
            <a:normAutofit/>
          </a:bodyPr>
          <a:lstStyle/>
          <a:p>
            <a:pPr indent="360000" algn="just">
              <a:buNone/>
            </a:pPr>
            <a:r>
              <a:rPr lang="ru-RU" sz="2800" dirty="0" smtClean="0"/>
              <a:t>    </a:t>
            </a:r>
            <a:r>
              <a:rPr lang="ru-RU" dirty="0" err="1" smtClean="0">
                <a:latin typeface="Times New Roman" pitchFamily="18" charset="0"/>
                <a:cs typeface="Times New Roman" pitchFamily="18" charset="0"/>
              </a:rPr>
              <a:t>Біологічна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зброя</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зброя</a:t>
            </a:r>
            <a:r>
              <a:rPr lang="ru-RU" dirty="0" smtClean="0">
                <a:latin typeface="Times New Roman" pitchFamily="18" charset="0"/>
                <a:cs typeface="Times New Roman" pitchFamily="18" charset="0"/>
              </a:rPr>
              <a:t>, яка </a:t>
            </a:r>
            <a:r>
              <a:rPr lang="ru-RU" dirty="0" err="1" smtClean="0">
                <a:latin typeface="Times New Roman" pitchFamily="18" charset="0"/>
                <a:cs typeface="Times New Roman" pitchFamily="18" charset="0"/>
              </a:rPr>
              <a:t>забезпечує</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навмисний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вплив</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об'єкт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якого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її</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застосовують</a:t>
            </a:r>
            <a:r>
              <a:rPr lang="ru-RU" dirty="0" smtClean="0">
                <a:latin typeface="Times New Roman" pitchFamily="18" charset="0"/>
                <a:cs typeface="Times New Roman" pitchFamily="18" charset="0"/>
              </a:rPr>
              <a:t>, за </a:t>
            </a:r>
            <a:r>
              <a:rPr lang="ru-RU" dirty="0" err="1" smtClean="0">
                <a:latin typeface="Times New Roman" pitchFamily="18" charset="0"/>
                <a:cs typeface="Times New Roman" pitchFamily="18" charset="0"/>
              </a:rPr>
              <a:t>допомогою</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інфікування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патогенними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мікроорганізмами</a:t>
            </a:r>
            <a:r>
              <a:rPr lang="ru-RU" dirty="0" smtClean="0">
                <a:latin typeface="Times New Roman" pitchFamily="18" charset="0"/>
                <a:cs typeface="Times New Roman" pitchFamily="18" charset="0"/>
              </a:rPr>
              <a:t> та </a:t>
            </a:r>
            <a:r>
              <a:rPr lang="ru-RU" dirty="0" err="1" smtClean="0">
                <a:latin typeface="Times New Roman" pitchFamily="18" charset="0"/>
                <a:cs typeface="Times New Roman" pitchFamily="18" charset="0"/>
              </a:rPr>
              <a:t>іншими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біологічними</a:t>
            </a:r>
            <a:r>
              <a:rPr lang="ru-RU" dirty="0" smtClean="0">
                <a:latin typeface="Times New Roman" pitchFamily="18" charset="0"/>
                <a:cs typeface="Times New Roman" pitchFamily="18" charset="0"/>
              </a:rPr>
              <a:t> агентами, </a:t>
            </a:r>
            <a:r>
              <a:rPr lang="ru-RU" dirty="0" err="1" smtClean="0">
                <a:latin typeface="Times New Roman" pitchFamily="18" charset="0"/>
                <a:cs typeface="Times New Roman" pitchFamily="18" charset="0"/>
              </a:rPr>
              <a:t>включаючи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віруси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інфекційні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нуклеїнові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кислоти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пріони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зброя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може</a:t>
            </a:r>
            <a:r>
              <a:rPr lang="ru-RU" dirty="0" smtClean="0">
                <a:latin typeface="Times New Roman" pitchFamily="18" charset="0"/>
                <a:cs typeface="Times New Roman" pitchFamily="18" charset="0"/>
              </a:rPr>
              <a:t> бути </a:t>
            </a:r>
            <a:r>
              <a:rPr lang="ru-RU" dirty="0" err="1" smtClean="0">
                <a:latin typeface="Times New Roman" pitchFamily="18" charset="0"/>
                <a:cs typeface="Times New Roman" pitchFamily="18" charset="0"/>
              </a:rPr>
              <a:t>використана</a:t>
            </a:r>
            <a:r>
              <a:rPr lang="ru-RU" dirty="0" smtClean="0">
                <a:latin typeface="Times New Roman" pitchFamily="18" charset="0"/>
                <a:cs typeface="Times New Roman" pitchFamily="18" charset="0"/>
              </a:rPr>
              <a:t> для </a:t>
            </a:r>
            <a:r>
              <a:rPr lang="ru-RU" dirty="0" err="1" smtClean="0">
                <a:latin typeface="Times New Roman" pitchFamily="18" charset="0"/>
                <a:cs typeface="Times New Roman" pitchFamily="18" charset="0"/>
              </a:rPr>
              <a:t>ураження</a:t>
            </a:r>
            <a:r>
              <a:rPr lang="ru-RU" dirty="0" smtClean="0">
                <a:latin typeface="Times New Roman" pitchFamily="18" charset="0"/>
                <a:cs typeface="Times New Roman" pitchFamily="18" charset="0"/>
              </a:rPr>
              <a:t> людей, </a:t>
            </a:r>
            <a:r>
              <a:rPr lang="ru-RU" dirty="0" err="1" smtClean="0">
                <a:latin typeface="Times New Roman" pitchFamily="18" charset="0"/>
                <a:cs typeface="Times New Roman" pitchFamily="18" charset="0"/>
              </a:rPr>
              <a:t>тварин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рослин</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7000" t="-10000" b="-10000"/>
          </a:stretch>
        </a:blip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519765" y="212435"/>
            <a:ext cx="11316635" cy="3820549"/>
          </a:xfrm>
        </p:spPr>
        <p:txBody>
          <a:bodyPr>
            <a:normAutofit/>
          </a:bodyPr>
          <a:lstStyle/>
          <a:p>
            <a:pPr indent="360000" algn="just"/>
            <a:r>
              <a:rPr lang="ru-RU" sz="3600" b="0" dirty="0" err="1" smtClean="0">
                <a:latin typeface="Times New Roman" pitchFamily="18" charset="0"/>
                <a:cs typeface="Times New Roman" pitchFamily="18" charset="0"/>
              </a:rPr>
              <a:t>Біологічна</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зброя</a:t>
            </a:r>
            <a:r>
              <a:rPr lang="ru-RU" sz="3600" b="0" dirty="0" smtClean="0">
                <a:latin typeface="Times New Roman" pitchFamily="18" charset="0"/>
                <a:cs typeface="Times New Roman" pitchFamily="18" charset="0"/>
              </a:rPr>
              <a:t> у </a:t>
            </a:r>
            <a:r>
              <a:rPr lang="ru-RU" sz="3600" b="0" dirty="0" err="1" smtClean="0">
                <a:latin typeface="Times New Roman" pitchFamily="18" charset="0"/>
                <a:cs typeface="Times New Roman" pitchFamily="18" charset="0"/>
              </a:rPr>
              <a:t>застосуванні</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бере</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свій</a:t>
            </a:r>
            <a:r>
              <a:rPr lang="ru-RU" sz="3600" b="0" dirty="0" smtClean="0">
                <a:latin typeface="Times New Roman" pitchFamily="18" charset="0"/>
                <a:cs typeface="Times New Roman" pitchFamily="18" charset="0"/>
              </a:rPr>
              <a:t> початок </a:t>
            </a:r>
            <a:r>
              <a:rPr lang="ru-RU" sz="3600" b="0" dirty="0" err="1" smtClean="0">
                <a:latin typeface="Times New Roman" pitchFamily="18" charset="0"/>
                <a:cs typeface="Times New Roman" pitchFamily="18" charset="0"/>
              </a:rPr>
              <a:t>ще</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від</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часів</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правління</a:t>
            </a:r>
            <a:r>
              <a:rPr lang="ru-RU" sz="3600" b="0" dirty="0" smtClean="0">
                <a:latin typeface="Times New Roman" pitchFamily="18" charset="0"/>
                <a:cs typeface="Times New Roman" pitchFamily="18" charset="0"/>
              </a:rPr>
              <a:t> Александра </a:t>
            </a:r>
            <a:r>
              <a:rPr lang="ru-RU" sz="3600" b="0" dirty="0" err="1" smtClean="0">
                <a:latin typeface="Times New Roman" pitchFamily="18" charset="0"/>
                <a:cs typeface="Times New Roman" pitchFamily="18" charset="0"/>
              </a:rPr>
              <a:t>Македонського</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Його</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армія</a:t>
            </a:r>
            <a:r>
              <a:rPr lang="ru-RU" sz="3600" b="0" dirty="0" smtClean="0">
                <a:latin typeface="Times New Roman" pitchFamily="18" charset="0"/>
                <a:cs typeface="Times New Roman" pitchFamily="18" charset="0"/>
              </a:rPr>
              <a:t> при </a:t>
            </a:r>
            <a:r>
              <a:rPr lang="ru-RU" sz="3600" b="0" dirty="0" err="1" smtClean="0">
                <a:latin typeface="Times New Roman" pitchFamily="18" charset="0"/>
                <a:cs typeface="Times New Roman" pitchFamily="18" charset="0"/>
              </a:rPr>
              <a:t>облозі</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фортець</a:t>
            </a:r>
            <a:r>
              <a:rPr lang="ru-RU" sz="3600" b="0" dirty="0" smtClean="0">
                <a:latin typeface="Times New Roman" pitchFamily="18" charset="0"/>
                <a:cs typeface="Times New Roman" pitchFamily="18" charset="0"/>
              </a:rPr>
              <a:t> за </a:t>
            </a:r>
            <a:r>
              <a:rPr lang="ru-RU" sz="3600" b="0" dirty="0" err="1" smtClean="0">
                <a:latin typeface="Times New Roman" pitchFamily="18" charset="0"/>
                <a:cs typeface="Times New Roman" pitchFamily="18" charset="0"/>
              </a:rPr>
              <a:t>допомогою</a:t>
            </a:r>
            <a:r>
              <a:rPr lang="ru-RU" sz="3600" b="0" dirty="0" smtClean="0">
                <a:latin typeface="Times New Roman" pitchFamily="18" charset="0"/>
                <a:cs typeface="Times New Roman" pitchFamily="18" charset="0"/>
              </a:rPr>
              <a:t> катапульт </a:t>
            </a:r>
            <a:r>
              <a:rPr lang="ru-RU" sz="3600" b="0" dirty="0" err="1" smtClean="0">
                <a:latin typeface="Times New Roman" pitchFamily="18" charset="0"/>
                <a:cs typeface="Times New Roman" pitchFamily="18" charset="0"/>
              </a:rPr>
              <a:t>закидувала</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трупи</a:t>
            </a:r>
            <a:r>
              <a:rPr lang="ru-RU" sz="3600" b="0" dirty="0" smtClean="0">
                <a:latin typeface="Times New Roman" pitchFamily="18" charset="0"/>
                <a:cs typeface="Times New Roman" pitchFamily="18" charset="0"/>
              </a:rPr>
              <a:t> людей </a:t>
            </a:r>
            <a:r>
              <a:rPr lang="ru-RU" sz="3600" b="0" dirty="0" err="1" smtClean="0">
                <a:latin typeface="Times New Roman" pitchFamily="18" charset="0"/>
                <a:cs typeface="Times New Roman" pitchFamily="18" charset="0"/>
              </a:rPr>
              <a:t>і</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тварин</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які</a:t>
            </a:r>
            <a:r>
              <a:rPr lang="ru-RU" sz="3600" b="0" dirty="0" smtClean="0">
                <a:latin typeface="Times New Roman" pitchFamily="18" charset="0"/>
                <a:cs typeface="Times New Roman" pitchFamily="18" charset="0"/>
              </a:rPr>
              <a:t> померли </a:t>
            </a:r>
            <a:r>
              <a:rPr lang="ru-RU" sz="3600" b="0" dirty="0" err="1" smtClean="0">
                <a:latin typeface="Times New Roman" pitchFamily="18" charset="0"/>
                <a:cs typeface="Times New Roman" pitchFamily="18" charset="0"/>
              </a:rPr>
              <a:t>від</a:t>
            </a:r>
            <a:r>
              <a:rPr lang="ru-RU" sz="3600" b="0" dirty="0" smtClean="0">
                <a:latin typeface="Times New Roman" pitchFamily="18" charset="0"/>
                <a:cs typeface="Times New Roman" pitchFamily="18" charset="0"/>
              </a:rPr>
              <a:t> </a:t>
            </a:r>
            <a:r>
              <a:rPr lang="ru-RU" sz="3600" b="0" dirty="0" err="1" smtClean="0">
                <a:latin typeface="Times New Roman" pitchFamily="18" charset="0"/>
                <a:cs typeface="Times New Roman" pitchFamily="18" charset="0"/>
              </a:rPr>
              <a:t>інфекційних</a:t>
            </a:r>
            <a:r>
              <a:rPr lang="ru-RU" sz="3600" b="0" dirty="0" smtClean="0">
                <a:latin typeface="Times New Roman" pitchFamily="18" charset="0"/>
                <a:cs typeface="Times New Roman" pitchFamily="18" charset="0"/>
              </a:rPr>
              <a:t> хвороб, на </a:t>
            </a:r>
            <a:r>
              <a:rPr lang="ru-RU" sz="3600" b="0" dirty="0" err="1" smtClean="0">
                <a:latin typeface="Times New Roman" pitchFamily="18" charset="0"/>
                <a:cs typeface="Times New Roman" pitchFamily="18" charset="0"/>
              </a:rPr>
              <a:t>територію</a:t>
            </a:r>
            <a:r>
              <a:rPr lang="ru-RU" sz="3600" b="0" dirty="0" smtClean="0">
                <a:latin typeface="Times New Roman" pitchFamily="18" charset="0"/>
                <a:cs typeface="Times New Roman" pitchFamily="18" charset="0"/>
              </a:rPr>
              <a:t> противника </a:t>
            </a:r>
          </a:p>
          <a:p>
            <a:endParaRPr lang="ru-RU" sz="3600" dirty="0"/>
          </a:p>
        </p:txBody>
      </p:sp>
      <p:sp>
        <p:nvSpPr>
          <p:cNvPr id="5" name="Текст 4"/>
          <p:cNvSpPr>
            <a:spLocks noGrp="1"/>
          </p:cNvSpPr>
          <p:nvPr>
            <p:ph type="body" sz="quarter" idx="3"/>
          </p:nvPr>
        </p:nvSpPr>
        <p:spPr>
          <a:xfrm>
            <a:off x="6040582" y="548640"/>
            <a:ext cx="5240226" cy="4061860"/>
          </a:xfrm>
        </p:spPr>
        <p:txBody>
          <a:bodyPr>
            <a:normAutofit/>
          </a:bodyPr>
          <a:lstStyle/>
          <a:p>
            <a:pPr algn="just"/>
            <a:endParaRPr lang="uk-UA" dirty="0" smtClean="0">
              <a:latin typeface="Times New Roman" panose="02020603050405020304" pitchFamily="18" charset="0"/>
              <a:cs typeface="Times New Roman" panose="02020603050405020304" pitchFamily="18" charset="0"/>
            </a:endParaRPr>
          </a:p>
          <a:p>
            <a:endParaRPr lang="ru-RU" dirty="0"/>
          </a:p>
        </p:txBody>
      </p:sp>
      <p:pic>
        <p:nvPicPr>
          <p:cNvPr id="10" name="Содержимое 9" descr="05c63a80e6b417a832de476c10d70e1b_large.jpg"/>
          <p:cNvPicPr>
            <a:picLocks noGrp="1" noChangeAspect="1"/>
          </p:cNvPicPr>
          <p:nvPr>
            <p:ph sz="half" idx="2"/>
          </p:nvPr>
        </p:nvPicPr>
        <p:blipFill>
          <a:blip r:embed="rId3"/>
          <a:srcRect b="8989"/>
          <a:stretch>
            <a:fillRect/>
          </a:stretch>
        </p:blipFill>
        <p:spPr>
          <a:xfrm>
            <a:off x="5969000" y="3459823"/>
            <a:ext cx="6223000" cy="3398178"/>
          </a:xfrm>
        </p:spPr>
      </p:pic>
      <p:pic>
        <p:nvPicPr>
          <p:cNvPr id="11" name="Рисунок 10" descr="senfil.net_1590046392_199_5481963068952.jpg"/>
          <p:cNvPicPr>
            <a:picLocks noChangeAspect="1"/>
          </p:cNvPicPr>
          <p:nvPr/>
        </p:nvPicPr>
        <p:blipFill>
          <a:blip r:embed="rId4"/>
          <a:srcRect b="7946"/>
          <a:stretch>
            <a:fillRect/>
          </a:stretch>
        </p:blipFill>
        <p:spPr>
          <a:xfrm>
            <a:off x="0" y="3431111"/>
            <a:ext cx="5956300" cy="342689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7000" t="-10000" b="-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1315700" cy="1935162"/>
          </a:xfrm>
        </p:spPr>
        <p:txBody>
          <a:bodyPr>
            <a:normAutofit fontScale="90000"/>
          </a:bodyPr>
          <a:lstStyle/>
          <a:p>
            <a:pPr algn="just"/>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Під</a:t>
            </a: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час </a:t>
            </a:r>
            <a:r>
              <a:rPr lang="ru-RU" sz="4000" dirty="0" err="1">
                <a:latin typeface="Times New Roman" panose="02020603050405020304" pitchFamily="18" charset="0"/>
                <a:cs typeface="Times New Roman" panose="02020603050405020304" pitchFamily="18" charset="0"/>
              </a:rPr>
              <a:t>Другої</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світової</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війни</a:t>
            </a:r>
            <a:r>
              <a:rPr lang="ru-RU" sz="4000" dirty="0">
                <a:latin typeface="Times New Roman" panose="02020603050405020304" pitchFamily="18" charset="0"/>
                <a:cs typeface="Times New Roman" panose="02020603050405020304" pitchFamily="18" charset="0"/>
              </a:rPr>
              <a:t> в </a:t>
            </a:r>
            <a:r>
              <a:rPr lang="ru-RU" sz="4000" dirty="0" err="1">
                <a:latin typeface="Times New Roman" panose="02020603050405020304" pitchFamily="18" charset="0"/>
                <a:cs typeface="Times New Roman" panose="02020603050405020304" pitchFamily="18" charset="0"/>
              </a:rPr>
              <a:t>Німеччині</a:t>
            </a:r>
            <a:r>
              <a:rPr lang="ru-RU" sz="4000" dirty="0">
                <a:latin typeface="Times New Roman" panose="02020603050405020304" pitchFamily="18" charset="0"/>
                <a:cs typeface="Times New Roman" panose="02020603050405020304" pitchFamily="18" charset="0"/>
              </a:rPr>
              <a:t> в </a:t>
            </a:r>
            <a:r>
              <a:rPr lang="ru-RU" sz="4000" dirty="0" err="1">
                <a:latin typeface="Times New Roman" panose="02020603050405020304" pitchFamily="18" charset="0"/>
                <a:cs typeface="Times New Roman" panose="02020603050405020304" pitchFamily="18" charset="0"/>
              </a:rPr>
              <a:t>секретних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науково-дослідних</a:t>
            </a:r>
            <a:r>
              <a:rPr lang="ru-RU" sz="4000" dirty="0">
                <a:latin typeface="Times New Roman" panose="02020603050405020304" pitchFamily="18" charset="0"/>
                <a:cs typeface="Times New Roman" panose="02020603050405020304" pitchFamily="18" charset="0"/>
              </a:rPr>
              <a:t> центрах </a:t>
            </a:r>
            <a:r>
              <a:rPr lang="ru-RU" sz="4000" dirty="0" err="1">
                <a:latin typeface="Times New Roman" panose="02020603050405020304" pitchFamily="18" charset="0"/>
                <a:cs typeface="Times New Roman" panose="02020603050405020304" pitchFamily="18" charset="0"/>
              </a:rPr>
              <a:t>розроблялися</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методи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вирощування</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збудників</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небезпечних</a:t>
            </a:r>
            <a:r>
              <a:rPr lang="ru-RU" sz="4000" dirty="0">
                <a:latin typeface="Times New Roman" panose="02020603050405020304" pitchFamily="18" charset="0"/>
                <a:cs typeface="Times New Roman" panose="02020603050405020304" pitchFamily="18" charset="0"/>
              </a:rPr>
              <a:t> та </a:t>
            </a:r>
            <a:r>
              <a:rPr lang="ru-RU" sz="4000" dirty="0" err="1">
                <a:latin typeface="Times New Roman" panose="02020603050405020304" pitchFamily="18" charset="0"/>
                <a:cs typeface="Times New Roman" panose="02020603050405020304" pitchFamily="18" charset="0"/>
              </a:rPr>
              <a:t>інфекційних</a:t>
            </a:r>
            <a:r>
              <a:rPr lang="ru-RU" sz="4000" dirty="0">
                <a:latin typeface="Times New Roman" panose="02020603050405020304" pitchFamily="18" charset="0"/>
                <a:cs typeface="Times New Roman" panose="02020603050405020304" pitchFamily="18" charset="0"/>
              </a:rPr>
              <a:t> хвороб людей, </a:t>
            </a:r>
            <a:r>
              <a:rPr lang="ru-RU" sz="4000" dirty="0" err="1">
                <a:latin typeface="Times New Roman" panose="02020603050405020304" pitchFamily="18" charset="0"/>
                <a:cs typeface="Times New Roman" panose="02020603050405020304" pitchFamily="18" charset="0"/>
              </a:rPr>
              <a:t>сільськогосподарських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тварин</a:t>
            </a:r>
            <a:r>
              <a:rPr lang="ru-RU" sz="4000" dirty="0">
                <a:latin typeface="Times New Roman" panose="02020603050405020304" pitchFamily="18" charset="0"/>
                <a:cs typeface="Times New Roman" panose="02020603050405020304" pitchFamily="18" charset="0"/>
              </a:rPr>
              <a:t> та </a:t>
            </a:r>
            <a:r>
              <a:rPr lang="ru-RU" sz="4000" dirty="0" err="1">
                <a:latin typeface="Times New Roman" panose="02020603050405020304" pitchFamily="18" charset="0"/>
                <a:cs typeface="Times New Roman" panose="02020603050405020304" pitchFamily="18" charset="0"/>
              </a:rPr>
              <a:t>способи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їх</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застосування</a:t>
            </a:r>
            <a:r>
              <a:rPr lang="ru-RU" sz="4000" dirty="0">
                <a:latin typeface="Times New Roman" panose="02020603050405020304" pitchFamily="18" charset="0"/>
                <a:cs typeface="Times New Roman" panose="02020603050405020304" pitchFamily="18" charset="0"/>
              </a:rPr>
              <a:t> як </a:t>
            </a:r>
            <a:r>
              <a:rPr lang="ru-RU" sz="4000" dirty="0" err="1">
                <a:latin typeface="Times New Roman" panose="02020603050405020304" pitchFamily="18" charset="0"/>
                <a:cs typeface="Times New Roman" panose="02020603050405020304" pitchFamily="18" charset="0"/>
              </a:rPr>
              <a:t>біологічної</a:t>
            </a:r>
            <a:r>
              <a:rPr lang="ru-RU" sz="4000" dirty="0">
                <a:latin typeface="Times New Roman" panose="02020603050405020304" pitchFamily="18" charset="0"/>
                <a:cs typeface="Times New Roman" panose="02020603050405020304" pitchFamily="18" charset="0"/>
              </a:rPr>
              <a:t> </a:t>
            </a:r>
            <a:r>
              <a:rPr lang="ru-RU" sz="4000" dirty="0" err="1" smtClean="0">
                <a:latin typeface="Times New Roman" panose="02020603050405020304" pitchFamily="18" charset="0"/>
                <a:cs typeface="Times New Roman" panose="02020603050405020304" pitchFamily="18" charset="0"/>
              </a:rPr>
              <a:t>зброї</a:t>
            </a:r>
            <a:endParaRPr lang="ru-RU" sz="40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7124700" y="2865069"/>
            <a:ext cx="5067300" cy="3455043"/>
          </a:xfrm>
          <a:prstGeom prst="rect">
            <a:avLst/>
          </a:prstGeom>
          <a:ln w="76200" cap="sq" cmpd="thickThin">
            <a:solidFill>
              <a:srgbClr val="000000"/>
            </a:solidFill>
            <a:prstDash val="solid"/>
            <a:miter lim="800000"/>
          </a:ln>
          <a:effectLst>
            <a:innerShdw blurRad="76200">
              <a:srgbClr val="000000"/>
            </a:innerShdw>
          </a:effectLst>
        </p:spPr>
      </p:pic>
      <p:pic>
        <p:nvPicPr>
          <p:cNvPr id="10" name="Содержимое 9" descr="Червоноармійці в протигазах.jpg"/>
          <p:cNvPicPr>
            <a:picLocks noGrp="1" noChangeAspect="1"/>
          </p:cNvPicPr>
          <p:nvPr>
            <p:ph idx="1"/>
          </p:nvPr>
        </p:nvPicPr>
        <p:blipFill>
          <a:blip r:embed="rId4"/>
          <a:stretch>
            <a:fillRect/>
          </a:stretch>
        </p:blipFill>
        <p:spPr>
          <a:xfrm>
            <a:off x="0" y="2988720"/>
            <a:ext cx="5041899" cy="3297245"/>
          </a:xfrm>
          <a:prstGeom prst="rect">
            <a:avLst/>
          </a:prstGeom>
          <a:ln w="76200" cap="sq" cmpd="thickThin">
            <a:solidFill>
              <a:srgbClr val="000000"/>
            </a:solidFill>
            <a:prstDash val="solid"/>
            <a:miter lim="800000"/>
          </a:ln>
          <a:effectLst>
            <a:innerShdw blurRad="76200">
              <a:srgbClr val="000000"/>
            </a:innerShdw>
          </a:effectLst>
        </p:spPr>
      </p:pic>
      <p:pic>
        <p:nvPicPr>
          <p:cNvPr id="6" name="Рисунок 5"/>
          <p:cNvPicPr>
            <a:picLocks noChangeAspect="1"/>
          </p:cNvPicPr>
          <p:nvPr/>
        </p:nvPicPr>
        <p:blipFill>
          <a:blip r:embed="rId5"/>
          <a:stretch>
            <a:fillRect/>
          </a:stretch>
        </p:blipFill>
        <p:spPr>
          <a:xfrm>
            <a:off x="4838652" y="4153779"/>
            <a:ext cx="2619375" cy="2704221"/>
          </a:xfrm>
          <a:prstGeom prst="rect">
            <a:avLst/>
          </a:prstGeom>
          <a:ln w="762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965830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stretch>
            <a:fillRect/>
          </a:stretch>
        </p:blipFill>
        <p:spPr>
          <a:xfrm>
            <a:off x="405065" y="3225800"/>
            <a:ext cx="3133451" cy="3632200"/>
          </a:xfrm>
          <a:prstGeom prst="rect">
            <a:avLst/>
          </a:prstGeom>
        </p:spPr>
      </p:pic>
      <p:sp>
        <p:nvSpPr>
          <p:cNvPr id="2" name="Заголовок 1"/>
          <p:cNvSpPr>
            <a:spLocks noGrp="1"/>
          </p:cNvSpPr>
          <p:nvPr>
            <p:ph type="title"/>
          </p:nvPr>
        </p:nvSpPr>
        <p:spPr>
          <a:xfrm>
            <a:off x="240632" y="596900"/>
            <a:ext cx="11748168" cy="2374900"/>
          </a:xfrm>
        </p:spPr>
        <p:txBody>
          <a:bodyPr>
            <a:noAutofit/>
          </a:bodyPr>
          <a:lstStyle/>
          <a:p>
            <a:pPr algn="just"/>
            <a:r>
              <a:rPr lang="ru-RU" sz="2800" dirty="0" smtClean="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У </a:t>
            </a:r>
            <a:r>
              <a:rPr lang="ru-RU" sz="2600" dirty="0">
                <a:latin typeface="Times New Roman" panose="02020603050405020304" pitchFamily="18" charset="0"/>
                <a:cs typeface="Times New Roman" panose="02020603050405020304" pitchFamily="18" charset="0"/>
              </a:rPr>
              <a:t>1979 </a:t>
            </a:r>
            <a:r>
              <a:rPr lang="ru-RU" sz="2600" dirty="0" err="1">
                <a:latin typeface="Times New Roman" panose="02020603050405020304" pitchFamily="18" charset="0"/>
                <a:cs typeface="Times New Roman" panose="02020603050405020304" pitchFamily="18" charset="0"/>
              </a:rPr>
              <a:t>році</a:t>
            </a:r>
            <a:r>
              <a:rPr lang="ru-RU" sz="2600" dirty="0">
                <a:latin typeface="Times New Roman" panose="02020603050405020304" pitchFamily="18" charset="0"/>
                <a:cs typeface="Times New Roman" panose="02020603050405020304" pitchFamily="18" charset="0"/>
              </a:rPr>
              <a:t> на </a:t>
            </a:r>
            <a:r>
              <a:rPr lang="ru-RU" sz="2600" dirty="0" err="1">
                <a:latin typeface="Times New Roman" panose="02020603050405020304" pitchFamily="18" charset="0"/>
                <a:cs typeface="Times New Roman" panose="02020603050405020304" pitchFamily="18" charset="0"/>
              </a:rPr>
              <a:t>території</a:t>
            </a:r>
            <a:r>
              <a:rPr lang="ru-RU" sz="2600" dirty="0">
                <a:latin typeface="Times New Roman" panose="02020603050405020304" pitchFamily="18" charset="0"/>
                <a:cs typeface="Times New Roman" panose="02020603050405020304" pitchFamily="18" charset="0"/>
              </a:rPr>
              <a:t> СРСР в </a:t>
            </a:r>
            <a:r>
              <a:rPr lang="ru-RU" sz="2600" dirty="0" err="1">
                <a:latin typeface="Times New Roman" panose="02020603050405020304" pitchFamily="18" charset="0"/>
                <a:cs typeface="Times New Roman" panose="02020603050405020304" pitchFamily="18" charset="0"/>
              </a:rPr>
              <a:t>Свердловську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спалахнула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епідемія</a:t>
            </a:r>
            <a:r>
              <a:rPr lang="ru-RU" sz="2600" dirty="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сибірки</a:t>
            </a:r>
            <a:r>
              <a:rPr lang="ru-RU" sz="2600" dirty="0" smtClean="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Офіційно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було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оголошено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що</a:t>
            </a:r>
            <a:r>
              <a:rPr lang="ru-RU" sz="2600" dirty="0">
                <a:latin typeface="Times New Roman" panose="02020603050405020304" pitchFamily="18" charset="0"/>
                <a:cs typeface="Times New Roman" panose="02020603050405020304" pitchFamily="18" charset="0"/>
              </a:rPr>
              <a:t> причиною </a:t>
            </a:r>
            <a:r>
              <a:rPr lang="ru-RU" sz="2600" dirty="0" err="1">
                <a:latin typeface="Times New Roman" panose="02020603050405020304" pitchFamily="18" charset="0"/>
                <a:cs typeface="Times New Roman" panose="02020603050405020304" pitchFamily="18" charset="0"/>
              </a:rPr>
              <a:t>спалаху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захворювання</a:t>
            </a:r>
            <a:r>
              <a:rPr lang="ru-RU" sz="2600" dirty="0">
                <a:latin typeface="Times New Roman" panose="02020603050405020304" pitchFamily="18" charset="0"/>
                <a:cs typeface="Times New Roman" panose="02020603050405020304" pitchFamily="18" charset="0"/>
              </a:rPr>
              <a:t> є </a:t>
            </a:r>
            <a:r>
              <a:rPr lang="ru-RU" sz="2600" dirty="0" err="1">
                <a:latin typeface="Times New Roman" panose="02020603050405020304" pitchFamily="18" charset="0"/>
                <a:cs typeface="Times New Roman" panose="02020603050405020304" pitchFamily="18" charset="0"/>
              </a:rPr>
              <a:t>вживання</a:t>
            </a:r>
            <a:r>
              <a:rPr lang="ru-RU" sz="2600" dirty="0">
                <a:latin typeface="Times New Roman" panose="02020603050405020304" pitchFamily="18" charset="0"/>
                <a:cs typeface="Times New Roman" panose="02020603050405020304" pitchFamily="18" charset="0"/>
              </a:rPr>
              <a:t> в </a:t>
            </a:r>
            <a:r>
              <a:rPr lang="ru-RU" sz="2600" dirty="0" err="1">
                <a:latin typeface="Times New Roman" panose="02020603050405020304" pitchFamily="18" charset="0"/>
                <a:cs typeface="Times New Roman" panose="02020603050405020304" pitchFamily="18" charset="0"/>
              </a:rPr>
              <a:t>їжу</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м'яса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заражених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тварин</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Сучасні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дослідники</a:t>
            </a:r>
            <a:r>
              <a:rPr lang="ru-RU" sz="2600" dirty="0">
                <a:latin typeface="Times New Roman" panose="02020603050405020304" pitchFamily="18" charset="0"/>
                <a:cs typeface="Times New Roman" panose="02020603050405020304" pitchFamily="18" charset="0"/>
              </a:rPr>
              <a:t> не </a:t>
            </a:r>
            <a:r>
              <a:rPr lang="ru-RU" sz="2600" dirty="0" err="1">
                <a:latin typeface="Times New Roman" panose="02020603050405020304" pitchFamily="18" charset="0"/>
                <a:cs typeface="Times New Roman" panose="02020603050405020304" pitchFamily="18" charset="0"/>
              </a:rPr>
              <a:t>сумніваються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що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справжньою</a:t>
            </a:r>
            <a:r>
              <a:rPr lang="ru-RU" sz="2600" dirty="0">
                <a:latin typeface="Times New Roman" panose="02020603050405020304" pitchFamily="18" charset="0"/>
                <a:cs typeface="Times New Roman" panose="02020603050405020304" pitchFamily="18" charset="0"/>
              </a:rPr>
              <a:t> причиною </a:t>
            </a:r>
            <a:r>
              <a:rPr lang="ru-RU" sz="2600" dirty="0" err="1">
                <a:latin typeface="Times New Roman" panose="02020603050405020304" pitchFamily="18" charset="0"/>
                <a:cs typeface="Times New Roman" panose="02020603050405020304" pitchFamily="18" charset="0"/>
              </a:rPr>
              <a:t>поразки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населення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цієї</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небезпечною</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інфекцією</a:t>
            </a:r>
            <a:r>
              <a:rPr lang="ru-RU" sz="2600" dirty="0">
                <a:latin typeface="Times New Roman" panose="02020603050405020304" pitchFamily="18" charset="0"/>
                <a:cs typeface="Times New Roman" panose="02020603050405020304" pitchFamily="18" charset="0"/>
              </a:rPr>
              <a:t> стала </a:t>
            </a:r>
            <a:r>
              <a:rPr lang="ru-RU" sz="2600" dirty="0" err="1">
                <a:latin typeface="Times New Roman" panose="02020603050405020304" pitchFamily="18" charset="0"/>
                <a:cs typeface="Times New Roman" panose="02020603050405020304" pitchFamily="18" charset="0"/>
              </a:rPr>
              <a:t>аварія</a:t>
            </a:r>
            <a:r>
              <a:rPr lang="ru-RU" sz="2600" dirty="0">
                <a:latin typeface="Times New Roman" panose="02020603050405020304" pitchFamily="18" charset="0"/>
                <a:cs typeface="Times New Roman" panose="02020603050405020304" pitchFamily="18" charset="0"/>
              </a:rPr>
              <a:t> на </a:t>
            </a:r>
            <a:r>
              <a:rPr lang="ru-RU" sz="2600" dirty="0" err="1">
                <a:latin typeface="Times New Roman" panose="02020603050405020304" pitchFamily="18" charset="0"/>
                <a:cs typeface="Times New Roman" panose="02020603050405020304" pitchFamily="18" charset="0"/>
              </a:rPr>
              <a:t>секретній</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радянської</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лабораторії</a:t>
            </a:r>
            <a:r>
              <a:rPr lang="ru-RU" sz="2600" dirty="0">
                <a:latin typeface="Times New Roman" panose="02020603050405020304" pitchFamily="18" charset="0"/>
                <a:cs typeface="Times New Roman" panose="02020603050405020304" pitchFamily="18" charset="0"/>
              </a:rPr>
              <a:t>, де </a:t>
            </a:r>
            <a:r>
              <a:rPr lang="ru-RU" sz="2600" dirty="0" err="1">
                <a:latin typeface="Times New Roman" panose="02020603050405020304" pitchFamily="18" charset="0"/>
                <a:cs typeface="Times New Roman" panose="02020603050405020304" pitchFamily="18" charset="0"/>
              </a:rPr>
              <a:t>розробляли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біологічну</a:t>
            </a:r>
            <a:r>
              <a:rPr lang="ru-RU" sz="2600" dirty="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зброю</a:t>
            </a:r>
            <a:r>
              <a:rPr lang="ru-RU" sz="2600" dirty="0" smtClean="0">
                <a:latin typeface="Times New Roman" panose="02020603050405020304" pitchFamily="18" charset="0"/>
                <a:cs typeface="Times New Roman" panose="02020603050405020304" pitchFamily="18" charset="0"/>
              </a:rPr>
              <a:t>. </a:t>
            </a:r>
            <a:r>
              <a:rPr lang="ru-RU" sz="2600" dirty="0" err="1" smtClean="0">
                <a:latin typeface="Times New Roman" panose="02020603050405020304" pitchFamily="18" charset="0"/>
                <a:cs typeface="Times New Roman" panose="02020603050405020304" pitchFamily="18" charset="0"/>
              </a:rPr>
              <a:t>Це</a:t>
            </a:r>
            <a:r>
              <a:rPr lang="ru-RU" sz="2600" dirty="0" smtClean="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наочний</a:t>
            </a:r>
            <a:r>
              <a:rPr lang="ru-RU" sz="2600" dirty="0">
                <a:latin typeface="Times New Roman" panose="02020603050405020304" pitchFamily="18" charset="0"/>
                <a:cs typeface="Times New Roman" panose="02020603050405020304" pitchFamily="18" charset="0"/>
              </a:rPr>
              <a:t> приклад </a:t>
            </a:r>
            <a:r>
              <a:rPr lang="ru-RU" sz="2600" dirty="0" err="1">
                <a:latin typeface="Times New Roman" panose="02020603050405020304" pitchFamily="18" charset="0"/>
                <a:cs typeface="Times New Roman" panose="02020603050405020304" pitchFamily="18" charset="0"/>
              </a:rPr>
              <a:t>ефективності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біологічної</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зброї</a:t>
            </a:r>
            <a:r>
              <a:rPr lang="ru-RU" sz="2600" dirty="0">
                <a:latin typeface="Times New Roman" panose="02020603050405020304" pitchFamily="18" charset="0"/>
                <a:cs typeface="Times New Roman" panose="02020603050405020304" pitchFamily="18" charset="0"/>
              </a:rPr>
              <a:t>: в </a:t>
            </a:r>
            <a:r>
              <a:rPr lang="ru-RU" sz="2600" dirty="0" err="1">
                <a:latin typeface="Times New Roman" panose="02020603050405020304" pitchFamily="18" charset="0"/>
                <a:cs typeface="Times New Roman" panose="02020603050405020304" pitchFamily="18" charset="0"/>
              </a:rPr>
              <a:t>результаті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випадкового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зараження</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смертність</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склала</a:t>
            </a:r>
            <a:r>
              <a:rPr lang="ru-RU" sz="2600" dirty="0">
                <a:latin typeface="Times New Roman" panose="02020603050405020304" pitchFamily="18" charset="0"/>
                <a:cs typeface="Times New Roman" panose="02020603050405020304" pitchFamily="18" charset="0"/>
              </a:rPr>
              <a:t> 86</a:t>
            </a:r>
            <a:r>
              <a:rPr lang="ru-RU"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8483600" y="3149193"/>
            <a:ext cx="3389964" cy="3708807"/>
          </a:xfrm>
          <a:prstGeom prst="rect">
            <a:avLst/>
          </a:prstGeom>
        </p:spPr>
      </p:pic>
      <p:pic>
        <p:nvPicPr>
          <p:cNvPr id="8" name="Рисунок 7"/>
          <p:cNvPicPr>
            <a:picLocks noChangeAspect="1"/>
          </p:cNvPicPr>
          <p:nvPr/>
        </p:nvPicPr>
        <p:blipFill>
          <a:blip r:embed="rId4"/>
          <a:stretch>
            <a:fillRect/>
          </a:stretch>
        </p:blipFill>
        <p:spPr>
          <a:xfrm>
            <a:off x="4610786" y="3334786"/>
            <a:ext cx="2929839" cy="1657350"/>
          </a:xfrm>
          <a:prstGeom prst="rect">
            <a:avLst/>
          </a:prstGeom>
        </p:spPr>
      </p:pic>
      <p:pic>
        <p:nvPicPr>
          <p:cNvPr id="9" name="Рисунок 8"/>
          <p:cNvPicPr>
            <a:picLocks noChangeAspect="1"/>
          </p:cNvPicPr>
          <p:nvPr/>
        </p:nvPicPr>
        <p:blipFill>
          <a:blip r:embed="rId5"/>
          <a:stretch>
            <a:fillRect/>
          </a:stretch>
        </p:blipFill>
        <p:spPr>
          <a:xfrm>
            <a:off x="4626962" y="5122307"/>
            <a:ext cx="2929839" cy="1581150"/>
          </a:xfrm>
          <a:prstGeom prst="rect">
            <a:avLst/>
          </a:prstGeom>
        </p:spPr>
      </p:pic>
    </p:spTree>
    <p:extLst>
      <p:ext uri="{BB962C8B-B14F-4D97-AF65-F5344CB8AC3E}">
        <p14:creationId xmlns="" xmlns:p14="http://schemas.microsoft.com/office/powerpoint/2010/main" val="51422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1000" y="274638"/>
            <a:ext cx="10541000" cy="1198562"/>
          </a:xfrm>
        </p:spPr>
        <p:txBody>
          <a:bodyPr>
            <a:normAutofit/>
          </a:bodyPr>
          <a:lstStyle/>
          <a:p>
            <a:pPr algn="r"/>
            <a:r>
              <a:rPr lang="ru-RU" b="1" u="sng" dirty="0" err="1" smtClean="0">
                <a:latin typeface="Times New Roman" panose="02020603050405020304" pitchFamily="18" charset="0"/>
                <a:cs typeface="Times New Roman" panose="02020603050405020304" pitchFamily="18" charset="0"/>
              </a:rPr>
              <a:t>Способи</a:t>
            </a:r>
            <a:r>
              <a:rPr lang="ru-RU" b="1" u="sng" dirty="0" smtClean="0">
                <a:latin typeface="Times New Roman" panose="02020603050405020304" pitchFamily="18" charset="0"/>
                <a:cs typeface="Times New Roman" panose="02020603050405020304" pitchFamily="18" charset="0"/>
              </a:rPr>
              <a:t> </a:t>
            </a:r>
            <a:r>
              <a:rPr lang="ru-RU" b="1" u="sng" dirty="0" err="1" smtClean="0">
                <a:latin typeface="Times New Roman" panose="02020603050405020304" pitchFamily="18" charset="0"/>
                <a:cs typeface="Times New Roman" panose="02020603050405020304" pitchFamily="18" charset="0"/>
              </a:rPr>
              <a:t>застосування</a:t>
            </a:r>
            <a:r>
              <a:rPr lang="ru-RU" b="1" u="sng" dirty="0" smtClean="0">
                <a:latin typeface="Times New Roman" panose="02020603050405020304" pitchFamily="18" charset="0"/>
                <a:cs typeface="Times New Roman" panose="02020603050405020304" pitchFamily="18" charset="0"/>
              </a:rPr>
              <a:t> </a:t>
            </a:r>
            <a:r>
              <a:rPr lang="ru-RU" b="1" u="sng" dirty="0" err="1" smtClean="0">
                <a:latin typeface="Times New Roman" panose="02020603050405020304" pitchFamily="18" charset="0"/>
                <a:cs typeface="Times New Roman" panose="02020603050405020304" pitchFamily="18" charset="0"/>
              </a:rPr>
              <a:t>біологічної</a:t>
            </a:r>
            <a:r>
              <a:rPr lang="ru-RU" b="1" u="sng" dirty="0" smtClean="0">
                <a:latin typeface="Times New Roman" panose="02020603050405020304" pitchFamily="18" charset="0"/>
                <a:cs typeface="Times New Roman" panose="02020603050405020304" pitchFamily="18" charset="0"/>
              </a:rPr>
              <a:t> </a:t>
            </a:r>
            <a:r>
              <a:rPr lang="ru-RU" b="1" u="sng" dirty="0" err="1" smtClean="0">
                <a:latin typeface="Times New Roman" panose="02020603050405020304" pitchFamily="18" charset="0"/>
                <a:cs typeface="Times New Roman" panose="02020603050405020304" pitchFamily="18" charset="0"/>
              </a:rPr>
              <a:t>зброї</a:t>
            </a:r>
            <a:r>
              <a:rPr lang="ru-RU" b="1" u="sng" dirty="0" smtClean="0">
                <a:latin typeface="Times New Roman" panose="02020603050405020304" pitchFamily="18" charset="0"/>
                <a:cs typeface="Times New Roman" panose="02020603050405020304" pitchFamily="18" charset="0"/>
              </a:rPr>
              <a:t>:</a:t>
            </a:r>
            <a:endParaRPr lang="ru-RU" dirty="0"/>
          </a:p>
        </p:txBody>
      </p:sp>
      <p:pic>
        <p:nvPicPr>
          <p:cNvPr id="5" name="Picture 2"/>
          <p:cNvPicPr>
            <a:picLocks noChangeAspect="1" noChangeArrowheads="1"/>
          </p:cNvPicPr>
          <p:nvPr/>
        </p:nvPicPr>
        <p:blipFill>
          <a:blip r:embed="rId2"/>
          <a:srcRect l="13462" t="67285"/>
          <a:stretch>
            <a:fillRect/>
          </a:stretch>
        </p:blipFill>
        <p:spPr bwMode="auto">
          <a:xfrm>
            <a:off x="6891689" y="4900862"/>
            <a:ext cx="5300311" cy="1957138"/>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13462" t="38137" b="33224"/>
          <a:stretch>
            <a:fillRect/>
          </a:stretch>
        </p:blipFill>
        <p:spPr bwMode="auto">
          <a:xfrm>
            <a:off x="2877418" y="3097329"/>
            <a:ext cx="6015788" cy="1944571"/>
          </a:xfrm>
          <a:prstGeom prst="rect">
            <a:avLst/>
          </a:prstGeom>
          <a:noFill/>
          <a:ln w="9525">
            <a:noFill/>
            <a:miter lim="800000"/>
            <a:headEnd/>
            <a:tailEnd/>
          </a:ln>
          <a:effectLst/>
        </p:spPr>
      </p:pic>
      <p:pic>
        <p:nvPicPr>
          <p:cNvPr id="45058" name="Picture 2"/>
          <p:cNvPicPr>
            <a:picLocks noChangeAspect="1" noChangeArrowheads="1"/>
          </p:cNvPicPr>
          <p:nvPr/>
        </p:nvPicPr>
        <p:blipFill>
          <a:blip r:embed="rId2"/>
          <a:srcRect l="13462" t="3384" b="63955"/>
          <a:stretch>
            <a:fillRect/>
          </a:stretch>
        </p:blipFill>
        <p:spPr bwMode="auto">
          <a:xfrm>
            <a:off x="0" y="1279492"/>
            <a:ext cx="5257800" cy="19382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Дезінфекція з літака та теорія хімтрейлів | Нове життя старого фейку – Без  Брехні"/>
          <p:cNvPicPr>
            <a:picLocks noChangeAspect="1" noChangeArrowheads="1"/>
          </p:cNvPicPr>
          <p:nvPr/>
        </p:nvPicPr>
        <p:blipFill>
          <a:blip r:embed="rId2"/>
          <a:srcRect l="-1929" t="13403" b="13614"/>
          <a:stretch>
            <a:fillRect/>
          </a:stretch>
        </p:blipFill>
        <p:spPr bwMode="auto">
          <a:xfrm>
            <a:off x="6047861" y="3869356"/>
            <a:ext cx="5867104" cy="2988644"/>
          </a:xfrm>
          <a:prstGeom prst="rect">
            <a:avLst/>
          </a:prstGeom>
          <a:ln>
            <a:noFill/>
          </a:ln>
          <a:effectLst>
            <a:softEdge rad="112500"/>
          </a:effectLst>
        </p:spPr>
      </p:pic>
      <p:pic>
        <p:nvPicPr>
          <p:cNvPr id="4" name="Рисунок 3"/>
          <p:cNvPicPr>
            <a:picLocks noChangeAspect="1"/>
          </p:cNvPicPr>
          <p:nvPr/>
        </p:nvPicPr>
        <p:blipFill rotWithShape="1">
          <a:blip r:embed="rId3"/>
          <a:srcRect b="2061"/>
          <a:stretch/>
        </p:blipFill>
        <p:spPr>
          <a:xfrm>
            <a:off x="176896" y="3763213"/>
            <a:ext cx="5819643" cy="3094787"/>
          </a:xfrm>
          <a:prstGeom prst="rect">
            <a:avLst/>
          </a:prstGeom>
          <a:ln>
            <a:noFill/>
          </a:ln>
          <a:effectLst>
            <a:softEdge rad="112500"/>
          </a:effectLst>
        </p:spPr>
      </p:pic>
      <p:sp>
        <p:nvSpPr>
          <p:cNvPr id="3" name="Объект 2"/>
          <p:cNvSpPr>
            <a:spLocks noGrp="1"/>
          </p:cNvSpPr>
          <p:nvPr>
            <p:ph idx="1"/>
          </p:nvPr>
        </p:nvSpPr>
        <p:spPr>
          <a:xfrm>
            <a:off x="750771" y="-134754"/>
            <a:ext cx="11232682" cy="4215865"/>
          </a:xfrm>
        </p:spPr>
        <p:txBody>
          <a:bodyPr>
            <a:normAutofit/>
          </a:bodyPr>
          <a:lstStyle/>
          <a:p>
            <a:pPr marL="0" indent="0" algn="ctr">
              <a:buNone/>
            </a:pPr>
            <a:r>
              <a:rPr lang="ru-RU" sz="3600" dirty="0" smtClean="0"/>
              <a:t>     </a:t>
            </a:r>
          </a:p>
          <a:p>
            <a:pPr marL="0" indent="0" algn="just">
              <a:buNone/>
            </a:pPr>
            <a:r>
              <a:rPr lang="ru-RU" sz="3600" b="1" i="1" dirty="0" smtClean="0">
                <a:latin typeface="Times New Roman" pitchFamily="18" charset="0"/>
                <a:cs typeface="Times New Roman" pitchFamily="18" charset="0"/>
              </a:rPr>
              <a:t>       </a:t>
            </a:r>
            <a:r>
              <a:rPr lang="ru-RU" sz="3600" b="1" i="1" dirty="0" err="1" smtClean="0">
                <a:latin typeface="Times New Roman" pitchFamily="18" charset="0"/>
                <a:cs typeface="Times New Roman" pitchFamily="18" charset="0"/>
              </a:rPr>
              <a:t>Аерозольний</a:t>
            </a:r>
            <a:r>
              <a:rPr lang="ru-RU" sz="3600" b="1" i="1" dirty="0" smtClean="0">
                <a:latin typeface="Times New Roman" pitchFamily="18" charset="0"/>
                <a:cs typeface="Times New Roman" pitchFamily="18" charset="0"/>
              </a:rPr>
              <a:t> </a:t>
            </a:r>
            <a:r>
              <a:rPr lang="ru-RU" sz="3600" b="1" i="1" dirty="0" err="1">
                <a:latin typeface="Times New Roman" pitchFamily="18" charset="0"/>
                <a:cs typeface="Times New Roman" pitchFamily="18" charset="0"/>
              </a:rPr>
              <a:t>спосіб</a:t>
            </a:r>
            <a:r>
              <a:rPr lang="ru-RU" sz="3600"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застосування</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біологічних</a:t>
            </a:r>
            <a:r>
              <a:rPr lang="ru-RU" sz="3600" b="1" i="1" dirty="0">
                <a:latin typeface="Times New Roman" pitchFamily="18" charset="0"/>
                <a:cs typeface="Times New Roman" pitchFamily="18" charset="0"/>
              </a:rPr>
              <a:t> </a:t>
            </a:r>
            <a:r>
              <a:rPr lang="ru-RU" sz="3600" b="1" i="1" dirty="0" err="1">
                <a:latin typeface="Times New Roman" pitchFamily="18" charset="0"/>
                <a:cs typeface="Times New Roman" pitchFamily="18" charset="0"/>
              </a:rPr>
              <a:t>засобів</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полягає</a:t>
            </a:r>
            <a:r>
              <a:rPr lang="ru-RU" sz="3600" dirty="0">
                <a:latin typeface="Times New Roman" pitchFamily="18" charset="0"/>
                <a:cs typeface="Times New Roman" pitchFamily="18" charset="0"/>
              </a:rPr>
              <a:t> у </a:t>
            </a:r>
            <a:r>
              <a:rPr lang="ru-RU" sz="3600" dirty="0" err="1">
                <a:latin typeface="Times New Roman" pitchFamily="18" charset="0"/>
                <a:cs typeface="Times New Roman" pitchFamily="18" charset="0"/>
              </a:rPr>
              <a:t>створенні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біологічного</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аерозолю</a:t>
            </a:r>
            <a:r>
              <a:rPr lang="ru-RU" sz="3600" dirty="0">
                <a:latin typeface="Times New Roman" pitchFamily="18" charset="0"/>
                <a:cs typeface="Times New Roman" pitchFamily="18" charset="0"/>
              </a:rPr>
              <a:t> для </a:t>
            </a:r>
            <a:r>
              <a:rPr lang="ru-RU" sz="3600" dirty="0" err="1">
                <a:latin typeface="Times New Roman" pitchFamily="18" charset="0"/>
                <a:cs typeface="Times New Roman" pitchFamily="18" charset="0"/>
              </a:rPr>
              <a:t>зараження</a:t>
            </a:r>
            <a:r>
              <a:rPr lang="ru-RU" sz="3600" dirty="0">
                <a:latin typeface="Times New Roman" pitchFamily="18" charset="0"/>
                <a:cs typeface="Times New Roman" pitchFamily="18" charset="0"/>
              </a:rPr>
              <a:t> приземного шару </a:t>
            </a:r>
            <a:r>
              <a:rPr lang="ru-RU" sz="3600" dirty="0" err="1">
                <a:latin typeface="Times New Roman" pitchFamily="18" charset="0"/>
                <a:cs typeface="Times New Roman" pitchFamily="18" charset="0"/>
              </a:rPr>
              <a:t>атмосфери</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місцевості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особового</a:t>
            </a:r>
            <a:r>
              <a:rPr lang="ru-RU" sz="3600" dirty="0">
                <a:latin typeface="Times New Roman" pitchFamily="18" charset="0"/>
                <a:cs typeface="Times New Roman" pitchFamily="18" charset="0"/>
              </a:rPr>
              <a:t> складу та </a:t>
            </a:r>
            <a:r>
              <a:rPr lang="ru-RU" sz="3600" dirty="0" err="1">
                <a:latin typeface="Times New Roman" pitchFamily="18" charset="0"/>
                <a:cs typeface="Times New Roman" pitchFamily="18" charset="0"/>
              </a:rPr>
              <a:t>військової</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техніки</a:t>
            </a:r>
            <a:r>
              <a:rPr lang="ru-RU" sz="3600" dirty="0">
                <a:latin typeface="Times New Roman" pitchFamily="18" charset="0"/>
                <a:cs typeface="Times New Roman" pitchFamily="18" charset="0"/>
              </a:rPr>
              <a:t> за </a:t>
            </a:r>
            <a:r>
              <a:rPr lang="ru-RU" sz="3600" dirty="0" err="1">
                <a:latin typeface="Times New Roman" pitchFamily="18" charset="0"/>
                <a:cs typeface="Times New Roman" pitchFamily="18" charset="0"/>
              </a:rPr>
              <a:t>допомогою</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спеціальних</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біологічних</a:t>
            </a:r>
            <a:r>
              <a:rPr lang="ru-RU" sz="3600" dirty="0">
                <a:latin typeface="Times New Roman" pitchFamily="18" charset="0"/>
                <a:cs typeface="Times New Roman" pitchFamily="18" charset="0"/>
              </a:rPr>
              <a:t> бомб </a:t>
            </a:r>
            <a:r>
              <a:rPr lang="ru-RU" sz="3600" dirty="0" err="1">
                <a:latin typeface="Times New Roman" pitchFamily="18" charset="0"/>
                <a:cs typeface="Times New Roman" pitchFamily="18" charset="0"/>
              </a:rPr>
              <a:t>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генераторів</a:t>
            </a:r>
            <a:r>
              <a:rPr lang="ru-RU" sz="3600" dirty="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аерозолів</a:t>
            </a:r>
            <a:endParaRPr lang="ru-RU" sz="3600" dirty="0">
              <a:latin typeface="Times New Roman" pitchFamily="18" charset="0"/>
              <a:cs typeface="Times New Roman" pitchFamily="18" charset="0"/>
            </a:endParaRPr>
          </a:p>
          <a:p>
            <a:pPr marL="0" indent="0" algn="just">
              <a:buNone/>
            </a:pPr>
            <a:endParaRPr lang="ru-RU" dirty="0"/>
          </a:p>
        </p:txBody>
      </p:sp>
    </p:spTree>
    <p:extLst>
      <p:ext uri="{BB962C8B-B14F-4D97-AF65-F5344CB8AC3E}">
        <p14:creationId xmlns="" xmlns:p14="http://schemas.microsoft.com/office/powerpoint/2010/main" val="2927446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1143</TotalTime>
  <Words>1403</Words>
  <Application>Microsoft Office PowerPoint</Application>
  <PresentationFormat>Произвольный</PresentationFormat>
  <Paragraphs>150</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План</vt:lpstr>
      <vt:lpstr>           </vt:lpstr>
      <vt:lpstr>Слайд 5</vt:lpstr>
      <vt:lpstr>           Під час Другої світової війни в Німеччині в секретних науково-дослідних центрах розроблялися методи вирощування збудників небезпечних та інфекційних хвороб людей, сільськогосподарських тварин та способи їх застосування як біологічної зброї</vt:lpstr>
      <vt:lpstr>           У 1979 році на території СРСР в Свердловську спалахнула епідемія сибірки. Офіційно було оголошено, що причиною спалаху захворювання є вживання в їжу м'яса заражених тварин. Сучасні дослідники не сумніваються, що справжньою причиною поразки населення цієї небезпечною інфекцією стала аварія на секретній радянської лабораторії, де розробляли біологічну зброю. Це наочний приклад ефективності біологічної зброї: в результаті випадкового зараження смертність склала 86%</vt:lpstr>
      <vt:lpstr>Способи застосування біологічної зброї:</vt:lpstr>
      <vt:lpstr>Слайд 9</vt:lpstr>
      <vt:lpstr>Слайд 10</vt:lpstr>
      <vt:lpstr>           Трансмісивний спосіб застосування біологічних засобів полягає в навмисному розсіюванні в районі цілі штучно заражених кровосисних членистоногих (кліщів) і комах (комарів). Більшість кровосисних членистоногих легко сприймають і довго зберігають окремих збудників небезпечних інфекційних захворювань</vt:lpstr>
      <vt:lpstr>Слайд 12</vt:lpstr>
      <vt:lpstr>Слайд 13</vt:lpstr>
      <vt:lpstr>Слайд 14</vt:lpstr>
      <vt:lpstr>Слайд 15</vt:lpstr>
      <vt:lpstr>Що треба зробити, якщо існує загроза біологічного зараження: </vt:lpstr>
      <vt:lpstr>Холера</vt:lpstr>
      <vt:lpstr>Холера</vt:lpstr>
      <vt:lpstr>Сибірка</vt:lpstr>
      <vt:lpstr>Сибірка</vt:lpstr>
      <vt:lpstr>Чума</vt:lpstr>
      <vt:lpstr>Чума</vt:lpstr>
      <vt:lpstr>Малярія </vt:lpstr>
      <vt:lpstr>Малярія </vt:lpstr>
      <vt:lpstr>Натуральна віспа  </vt:lpstr>
      <vt:lpstr>Натуральна віспа  </vt:lpstr>
      <vt:lpstr>COVID-19 </vt:lpstr>
      <vt:lpstr>Як захиститися від захворювання та уповільнити поширення COVID-19 : </vt:lpstr>
      <vt:lpstr>Слайд 29</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Комп</dc:creator>
  <cp:lastModifiedBy>Lenovo</cp:lastModifiedBy>
  <cp:revision>90</cp:revision>
  <dcterms:created xsi:type="dcterms:W3CDTF">2020-01-04T17:24:13Z</dcterms:created>
  <dcterms:modified xsi:type="dcterms:W3CDTF">2022-06-01T05:53:30Z</dcterms:modified>
</cp:coreProperties>
</file>