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70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3" r:id="rId26"/>
    <p:sldId id="289" r:id="rId27"/>
    <p:sldId id="290" r:id="rId28"/>
    <p:sldId id="291" r:id="rId29"/>
    <p:sldId id="292" r:id="rId30"/>
    <p:sldId id="267" r:id="rId31"/>
    <p:sldId id="274" r:id="rId32"/>
    <p:sldId id="275" r:id="rId33"/>
    <p:sldId id="276" r:id="rId34"/>
    <p:sldId id="277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6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C0B24-1DAE-41B2-95F4-C54958BEC38E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48A77-4C1E-4C05-BAD9-B2322151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24B4-D66F-467B-9703-AF79936F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08" y="1357298"/>
            <a:ext cx="6000792" cy="2428892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FFFF00"/>
                </a:solidFill>
                <a:effectLst/>
                <a:latin typeface="+mn-lt"/>
              </a:rPr>
              <a:t>ХІМІЧНА ЗБРОЯ,</a:t>
            </a:r>
            <a:br>
              <a:rPr lang="uk-UA" sz="4400" dirty="0" smtClean="0">
                <a:solidFill>
                  <a:srgbClr val="FFFF00"/>
                </a:solidFill>
                <a:effectLst/>
                <a:latin typeface="+mn-lt"/>
              </a:rPr>
            </a:br>
            <a:r>
              <a:rPr lang="uk-UA" sz="4400" dirty="0" err="1" smtClean="0">
                <a:solidFill>
                  <a:srgbClr val="FFFF00"/>
                </a:solidFill>
                <a:effectLst/>
                <a:latin typeface="+mn-lt"/>
              </a:rPr>
              <a:t>ОСновні</a:t>
            </a:r>
            <a:r>
              <a:rPr lang="uk-UA" sz="4400" dirty="0" smtClean="0">
                <a:solidFill>
                  <a:srgbClr val="FFFF00"/>
                </a:solidFill>
                <a:effectLst/>
                <a:latin typeface="+mn-lt"/>
              </a:rPr>
              <a:t> характеристики</a:t>
            </a:r>
            <a:r>
              <a:rPr lang="uk-UA" sz="4400" dirty="0" smtClean="0">
                <a:solidFill>
                  <a:srgbClr val="FFFF00"/>
                </a:solidFill>
                <a:latin typeface="+mn-lt"/>
              </a:rPr>
              <a:t>.</a:t>
            </a:r>
            <a:endParaRPr lang="ru-RU" sz="4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286256"/>
            <a:ext cx="6400800" cy="17526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</a:t>
            </a:r>
            <a:r>
              <a:rPr lang="ru-RU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долікарська</a:t>
            </a: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ураженні</a:t>
            </a: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хімічною</a:t>
            </a: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зброєю</a:t>
            </a:r>
            <a:endParaRPr lang="ru-RU" sz="32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oogle Shape;91;p13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282" y="1142984"/>
            <a:ext cx="2857520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5984" y="285728"/>
            <a:ext cx="4910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Черкаська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медична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академія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642910" y="214290"/>
            <a:ext cx="8215370" cy="13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Способи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розповсюженя</a:t>
            </a:r>
            <a:r>
              <a:rPr lang="ru-RU" b="1" dirty="0" smtClean="0">
                <a:solidFill>
                  <a:srgbClr val="FF0000"/>
                </a:solidFill>
              </a:rPr>
              <a:t> ОР: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аерозольний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аеродинамічний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димовий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вибуховий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b="1">
              <a:solidFill>
                <a:schemeClr val="bg1"/>
              </a:solidFill>
            </a:endParaRPr>
          </a:p>
          <a:p>
            <a:pPr marL="420624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22530" name="Picture 2" descr="C:\Users\Free Bird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8286808" cy="33665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6438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Засоби</a:t>
            </a:r>
            <a:r>
              <a:rPr lang="ru-RU" sz="2800" b="1" dirty="0" smtClean="0">
                <a:solidFill>
                  <a:srgbClr val="FF0000"/>
                </a:solidFill>
              </a:rPr>
              <a:t> доставки ОР: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1 — </a:t>
            </a:r>
            <a:r>
              <a:rPr lang="ru-RU" sz="2400" b="1" dirty="0" err="1" smtClean="0">
                <a:solidFill>
                  <a:schemeClr val="bg1"/>
                </a:solidFill>
              </a:rPr>
              <a:t>артилерійські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хімічні</a:t>
            </a:r>
            <a:r>
              <a:rPr lang="ru-RU" sz="2400" b="1" dirty="0" smtClean="0">
                <a:solidFill>
                  <a:schemeClr val="bg1"/>
                </a:solidFill>
              </a:rPr>
              <a:t> снаряди; 2 — </a:t>
            </a:r>
            <a:r>
              <a:rPr lang="ru-RU" sz="2400" b="1" dirty="0" err="1" smtClean="0">
                <a:solidFill>
                  <a:schemeClr val="bg1"/>
                </a:solidFill>
              </a:rPr>
              <a:t>хімічні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фугаси</a:t>
            </a:r>
            <a:r>
              <a:rPr lang="ru-RU" sz="2400" b="1" dirty="0" smtClean="0">
                <a:solidFill>
                  <a:schemeClr val="bg1"/>
                </a:solidFill>
              </a:rPr>
              <a:t>; 3 — </a:t>
            </a:r>
            <a:r>
              <a:rPr lang="ru-RU" sz="2400" b="1" dirty="0" err="1" smtClean="0">
                <a:solidFill>
                  <a:schemeClr val="bg1"/>
                </a:solidFill>
              </a:rPr>
              <a:t>ручні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хімічні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гранати</a:t>
            </a:r>
            <a:r>
              <a:rPr lang="ru-RU" sz="2400" b="1" dirty="0" smtClean="0">
                <a:solidFill>
                  <a:schemeClr val="bg1"/>
                </a:solidFill>
              </a:rPr>
              <a:t>; 4 — </a:t>
            </a:r>
            <a:r>
              <a:rPr lang="ru-RU" sz="2400" b="1" dirty="0" err="1" smtClean="0">
                <a:solidFill>
                  <a:schemeClr val="bg1"/>
                </a:solidFill>
              </a:rPr>
              <a:t>авіаційні</a:t>
            </a:r>
            <a:r>
              <a:rPr lang="ru-RU" sz="2400" b="1" dirty="0" smtClean="0">
                <a:solidFill>
                  <a:schemeClr val="bg1"/>
                </a:solidFill>
              </a:rPr>
              <a:t> бомби; 5 — </a:t>
            </a:r>
            <a:r>
              <a:rPr lang="ru-RU" sz="2400" b="1" dirty="0" err="1" smtClean="0">
                <a:solidFill>
                  <a:schemeClr val="bg1"/>
                </a:solidFill>
              </a:rPr>
              <a:t>виливний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авіаційний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пристрій</a:t>
            </a:r>
            <a:r>
              <a:rPr lang="ru-RU" sz="2400" b="1" dirty="0" smtClean="0">
                <a:solidFill>
                  <a:schemeClr val="bg1"/>
                </a:solidFill>
              </a:rPr>
              <a:t>;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6 — </a:t>
            </a:r>
            <a:r>
              <a:rPr lang="ru-RU" sz="2400" b="1" dirty="0" err="1" smtClean="0">
                <a:solidFill>
                  <a:schemeClr val="bg1"/>
                </a:solidFill>
              </a:rPr>
              <a:t>ракети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857232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</a:rPr>
              <a:t>ОР </a:t>
            </a:r>
            <a:r>
              <a:rPr lang="ru-RU" sz="2800" b="1" dirty="0" err="1" smtClean="0">
                <a:solidFill>
                  <a:schemeClr val="bg1"/>
                </a:solidFill>
              </a:rPr>
              <a:t>заражають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повітря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одяг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техніку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місцевість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споруди</a:t>
            </a:r>
            <a:r>
              <a:rPr lang="ru-RU" sz="2800" b="1" dirty="0" smtClean="0">
                <a:solidFill>
                  <a:schemeClr val="bg1"/>
                </a:solidFill>
              </a:rPr>
              <a:t>, воду та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продукти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харчування</a:t>
            </a:r>
            <a:r>
              <a:rPr lang="ru-RU" sz="2800" b="1" dirty="0" smtClean="0">
                <a:solidFill>
                  <a:schemeClr val="bg1"/>
                </a:solidFill>
              </a:rPr>
              <a:t>. 	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	ОР </a:t>
            </a:r>
            <a:r>
              <a:rPr lang="ru-RU" sz="2800" b="1" dirty="0" err="1" smtClean="0">
                <a:solidFill>
                  <a:schemeClr val="bg1"/>
                </a:solidFill>
              </a:rPr>
              <a:t>потрапляють</a:t>
            </a:r>
            <a:r>
              <a:rPr lang="ru-RU" sz="2800" b="1" dirty="0" smtClean="0">
                <a:solidFill>
                  <a:schemeClr val="bg1"/>
                </a:solidFill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</a:rPr>
              <a:t>організм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людини</a:t>
            </a:r>
            <a:r>
              <a:rPr lang="ru-RU" sz="2800" b="1" dirty="0" smtClean="0">
                <a:solidFill>
                  <a:schemeClr val="bg1"/>
                </a:solidFill>
              </a:rPr>
              <a:t> через </a:t>
            </a:r>
            <a:r>
              <a:rPr lang="ru-RU" sz="2800" b="1" dirty="0" err="1" smtClean="0">
                <a:solidFill>
                  <a:schemeClr val="bg1"/>
                </a:solidFill>
              </a:rPr>
              <a:t>органи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дихання</a:t>
            </a:r>
            <a:r>
              <a:rPr lang="ru-RU" sz="2800" b="1" dirty="0" smtClean="0">
                <a:solidFill>
                  <a:schemeClr val="bg1"/>
                </a:solidFill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</a:rPr>
              <a:t>інгаляційним</a:t>
            </a:r>
            <a:r>
              <a:rPr lang="ru-RU" sz="2800" b="1" dirty="0" smtClean="0">
                <a:solidFill>
                  <a:schemeClr val="bg1"/>
                </a:solidFill>
              </a:rPr>
              <a:t> шляхом), </a:t>
            </a:r>
            <a:r>
              <a:rPr lang="ru-RU" sz="2800" b="1" dirty="0" err="1" smtClean="0">
                <a:solidFill>
                  <a:schemeClr val="bg1"/>
                </a:solidFill>
              </a:rPr>
              <a:t>шкірні</a:t>
            </a:r>
            <a:r>
              <a:rPr lang="ru-RU" sz="2800" b="1" dirty="0" smtClean="0">
                <a:solidFill>
                  <a:schemeClr val="bg1"/>
                </a:solidFill>
              </a:rPr>
              <a:t> покриви та </a:t>
            </a:r>
            <a:r>
              <a:rPr lang="ru-RU" sz="2800" b="1" dirty="0" err="1" smtClean="0">
                <a:solidFill>
                  <a:schemeClr val="bg1"/>
                </a:solidFill>
              </a:rPr>
              <a:t>слизові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оболонки</a:t>
            </a:r>
            <a:r>
              <a:rPr lang="ru-RU" sz="2800" b="1" dirty="0" smtClean="0">
                <a:solidFill>
                  <a:schemeClr val="bg1"/>
                </a:solidFill>
              </a:rPr>
              <a:t>  (через </a:t>
            </a:r>
            <a:r>
              <a:rPr lang="ru-RU" sz="2800" b="1" dirty="0" err="1" smtClean="0">
                <a:solidFill>
                  <a:schemeClr val="bg1"/>
                </a:solidFill>
              </a:rPr>
              <a:t>поверхні</a:t>
            </a:r>
            <a:r>
              <a:rPr lang="ru-RU" sz="2800" b="1" dirty="0" smtClean="0">
                <a:solidFill>
                  <a:schemeClr val="bg1"/>
                </a:solidFill>
              </a:rPr>
              <a:t> ран </a:t>
            </a:r>
            <a:r>
              <a:rPr lang="ru-RU" sz="2800" b="1" dirty="0" err="1" smtClean="0">
                <a:solidFill>
                  <a:schemeClr val="bg1"/>
                </a:solidFill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опіків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всмоктуються</a:t>
            </a:r>
            <a:r>
              <a:rPr lang="ru-RU" sz="2800" b="1" dirty="0" smtClean="0">
                <a:solidFill>
                  <a:schemeClr val="bg1"/>
                </a:solidFill>
              </a:rPr>
              <a:t> в кров </a:t>
            </a:r>
            <a:r>
              <a:rPr lang="ru-RU" sz="2800" b="1" dirty="0" err="1" smtClean="0">
                <a:solidFill>
                  <a:schemeClr val="bg1"/>
                </a:solidFill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поширюються</a:t>
            </a:r>
            <a:r>
              <a:rPr lang="ru-RU" sz="2800" b="1" dirty="0" smtClean="0">
                <a:solidFill>
                  <a:schemeClr val="bg1"/>
                </a:solidFill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</a:rPr>
              <a:t>організмі</a:t>
            </a:r>
            <a:r>
              <a:rPr lang="ru-RU" sz="2800" b="1" dirty="0" smtClean="0">
                <a:solidFill>
                  <a:schemeClr val="bg1"/>
                </a:solidFill>
              </a:rPr>
              <a:t>), </a:t>
            </a:r>
            <a:r>
              <a:rPr lang="ru-RU" sz="2800" b="1" dirty="0" err="1" smtClean="0">
                <a:solidFill>
                  <a:schemeClr val="bg1"/>
                </a:solidFill>
              </a:rPr>
              <a:t>шлунково-кишковий</a:t>
            </a:r>
            <a:r>
              <a:rPr lang="ru-RU" sz="2800" b="1" dirty="0" smtClean="0">
                <a:solidFill>
                  <a:schemeClr val="bg1"/>
                </a:solidFill>
              </a:rPr>
              <a:t> тракт (у </a:t>
            </a:r>
            <a:r>
              <a:rPr lang="ru-RU" sz="2800" b="1" dirty="0" err="1" smtClean="0">
                <a:solidFill>
                  <a:schemeClr val="bg1"/>
                </a:solidFill>
              </a:rPr>
              <a:t>разі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вживання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заражених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продуктів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</a:rPr>
              <a:t> води)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3929066"/>
            <a:ext cx="842965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токсичністю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тяжкістю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ураження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)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сучасні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ОР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поділяють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смертельні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тимчасово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виводять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ладу.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214290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Фізіологічна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2800" b="1" dirty="0" smtClean="0">
                <a:solidFill>
                  <a:srgbClr val="FF0000"/>
                </a:solidFill>
              </a:rPr>
              <a:t> ОР: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1000108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задушливої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дії</a:t>
            </a:r>
            <a:r>
              <a:rPr lang="ru-RU" sz="2800" b="1" dirty="0" smtClean="0">
                <a:solidFill>
                  <a:schemeClr val="bg1"/>
                </a:solidFill>
              </a:rPr>
              <a:t> (фосген, дифосген, хлор);</a:t>
            </a:r>
          </a:p>
          <a:p>
            <a:pPr>
              <a:buFont typeface="Symbol" pitchFamily="18" charset="2"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шкірно-наривної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дії</a:t>
            </a:r>
            <a:r>
              <a:rPr lang="ru-RU" sz="2800" b="1" dirty="0" smtClean="0">
                <a:solidFill>
                  <a:schemeClr val="bg1"/>
                </a:solidFill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</a:rPr>
              <a:t>іприт</a:t>
            </a:r>
            <a:r>
              <a:rPr lang="ru-RU" sz="2800" b="1" dirty="0" smtClean="0">
                <a:solidFill>
                  <a:schemeClr val="bg1"/>
                </a:solidFill>
              </a:rPr>
              <a:t>, </a:t>
            </a:r>
            <a:r>
              <a:rPr lang="ru-RU" sz="2800" b="1" dirty="0" err="1" smtClean="0">
                <a:solidFill>
                  <a:schemeClr val="bg1"/>
                </a:solidFill>
              </a:rPr>
              <a:t>люїзит</a:t>
            </a:r>
            <a:r>
              <a:rPr lang="ru-RU" sz="2800" b="1" dirty="0" smtClean="0">
                <a:solidFill>
                  <a:schemeClr val="bg1"/>
                </a:solidFill>
              </a:rPr>
              <a:t>);</a:t>
            </a:r>
          </a:p>
          <a:p>
            <a:pPr>
              <a:buFont typeface="Symbol" pitchFamily="18" charset="2"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загальноотруйної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дії</a:t>
            </a:r>
            <a:r>
              <a:rPr lang="ru-RU" sz="2800" b="1" dirty="0" smtClean="0">
                <a:solidFill>
                  <a:schemeClr val="bg1"/>
                </a:solidFill>
              </a:rPr>
              <a:t> (арсин, </a:t>
            </a:r>
            <a:r>
              <a:rPr lang="ru-RU" sz="2800" b="1" dirty="0" err="1" smtClean="0">
                <a:solidFill>
                  <a:schemeClr val="bg1"/>
                </a:solidFill>
              </a:rPr>
              <a:t>синильна</a:t>
            </a:r>
            <a:r>
              <a:rPr lang="ru-RU" sz="2800" b="1" dirty="0" smtClean="0">
                <a:solidFill>
                  <a:schemeClr val="bg1"/>
                </a:solidFill>
              </a:rPr>
              <a:t>   кислота, </a:t>
            </a:r>
            <a:r>
              <a:rPr lang="ru-RU" sz="2800" b="1" dirty="0" err="1" smtClean="0">
                <a:solidFill>
                  <a:schemeClr val="bg1"/>
                </a:solidFill>
              </a:rPr>
              <a:t>хлороціан</a:t>
            </a:r>
            <a:r>
              <a:rPr lang="ru-RU" sz="2800" b="1" dirty="0" smtClean="0">
                <a:solidFill>
                  <a:schemeClr val="bg1"/>
                </a:solidFill>
              </a:rPr>
              <a:t>);</a:t>
            </a:r>
          </a:p>
          <a:p>
            <a:pPr>
              <a:buFont typeface="Symbol" pitchFamily="18" charset="2"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нервово-паралітичної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дії</a:t>
            </a:r>
            <a:r>
              <a:rPr lang="ru-RU" sz="2800" b="1" dirty="0" smtClean="0">
                <a:solidFill>
                  <a:schemeClr val="bg1"/>
                </a:solidFill>
              </a:rPr>
              <a:t> (зарин, зоман, </a:t>
            </a:r>
            <a:r>
              <a:rPr lang="en-US" sz="2800" b="1" dirty="0" smtClean="0">
                <a:solidFill>
                  <a:schemeClr val="bg1"/>
                </a:solidFill>
              </a:rPr>
              <a:t>VX)</a:t>
            </a:r>
            <a:r>
              <a:rPr lang="uk-UA" sz="2800" b="1" dirty="0" smtClean="0">
                <a:solidFill>
                  <a:schemeClr val="bg1"/>
                </a:solidFill>
              </a:rPr>
              <a:t>;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подразнювальної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дії</a:t>
            </a:r>
            <a:r>
              <a:rPr lang="ru-RU" sz="2800" b="1" dirty="0" smtClean="0">
                <a:solidFill>
                  <a:schemeClr val="bg1"/>
                </a:solidFill>
              </a:rPr>
              <a:t> (адамс</a:t>
            </a:r>
            <a:r>
              <a:rPr lang="ru-RU" sz="2400" b="1" dirty="0" smtClean="0">
                <a:solidFill>
                  <a:schemeClr val="bg1"/>
                </a:solidFill>
              </a:rPr>
              <a:t>ит);</a:t>
            </a:r>
          </a:p>
          <a:p>
            <a:pPr>
              <a:buFont typeface="Symbol" pitchFamily="18" charset="2"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психохімічної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дії</a:t>
            </a:r>
            <a:r>
              <a:rPr lang="ru-RU" sz="2400" b="1" dirty="0" smtClean="0">
                <a:solidFill>
                  <a:schemeClr val="bg1"/>
                </a:solidFill>
              </a:rPr>
              <a:t> (ЛСД)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642910" y="571480"/>
            <a:ext cx="7467600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indent="-384047" algn="ctr">
              <a:spcBef>
                <a:spcPts val="0"/>
              </a:spcBef>
              <a:buSzPts val="2400"/>
              <a:buNone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 </a:t>
            </a:r>
            <a:r>
              <a:rPr lang="ru-RU" sz="3200" b="1" dirty="0" err="1" smtClean="0">
                <a:solidFill>
                  <a:srgbClr val="FF0000"/>
                </a:solidFill>
              </a:rPr>
              <a:t>швидкістю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дії</a:t>
            </a:r>
            <a:r>
              <a:rPr lang="ru-RU" sz="3200" b="1" dirty="0" smtClean="0">
                <a:solidFill>
                  <a:srgbClr val="FF0000"/>
                </a:solidFill>
              </a:rPr>
              <a:t> ОР </a:t>
            </a:r>
            <a:r>
              <a:rPr lang="ru-RU" sz="3200" b="1" dirty="0" err="1" smtClean="0">
                <a:solidFill>
                  <a:srgbClr val="FF0000"/>
                </a:solidFill>
              </a:rPr>
              <a:t>поділяють</a:t>
            </a:r>
            <a:r>
              <a:rPr lang="ru-RU" sz="3200" b="1" dirty="0" smtClean="0">
                <a:solidFill>
                  <a:srgbClr val="FF0000"/>
                </a:solidFill>
              </a:rPr>
              <a:t> на:</a:t>
            </a:r>
          </a:p>
          <a:p>
            <a:pPr marL="420624" indent="-384047" algn="ctr">
              <a:spcBef>
                <a:spcPts val="0"/>
              </a:spcBef>
              <a:buSzPts val="2400"/>
              <a:buNone/>
            </a:pPr>
            <a:endParaRPr lang="ru-RU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lvl="0" indent="-2316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00174"/>
            <a:ext cx="71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Symbol" pitchFamily="18" charset="2"/>
              <a:buChar char="-"/>
            </a:pPr>
            <a:r>
              <a:rPr lang="ru-RU" sz="2800" b="1" dirty="0" err="1" smtClean="0">
                <a:solidFill>
                  <a:schemeClr val="bg1"/>
                </a:solidFill>
              </a:rPr>
              <a:t>швидкодіючі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отруйні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речовини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немають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періоду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прихованої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основна</a:t>
            </a:r>
            <a:r>
              <a:rPr lang="ru-RU" sz="2800" b="1" dirty="0" smtClean="0">
                <a:solidFill>
                  <a:schemeClr val="bg1"/>
                </a:solidFill>
              </a:rPr>
              <a:t> симптоматика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ураження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якими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протягом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першої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години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після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отруйної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речовини</a:t>
            </a:r>
            <a:r>
              <a:rPr lang="ru-RU" sz="2800" b="1" dirty="0" smtClean="0">
                <a:solidFill>
                  <a:schemeClr val="bg1"/>
                </a:solidFill>
              </a:rPr>
              <a:t>;</a:t>
            </a:r>
          </a:p>
          <a:p>
            <a:pPr algn="just">
              <a:buFont typeface="Symbol" pitchFamily="18" charset="2"/>
              <a:buChar char="-"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just">
              <a:buFont typeface="Symbol" pitchFamily="18" charset="2"/>
              <a:buChar char="-"/>
            </a:pPr>
            <a:r>
              <a:rPr lang="ru-RU" sz="2800" b="1" dirty="0" err="1" smtClean="0">
                <a:solidFill>
                  <a:schemeClr val="bg1"/>
                </a:solidFill>
              </a:rPr>
              <a:t>отруйні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речовини</a:t>
            </a:r>
            <a:r>
              <a:rPr lang="ru-RU" sz="2800" b="1" dirty="0" smtClean="0">
                <a:solidFill>
                  <a:schemeClr val="bg1"/>
                </a:solidFill>
              </a:rPr>
              <a:t> </a:t>
            </a:r>
            <a:r>
              <a:rPr lang="ru-RU" sz="2800" b="1" dirty="0" err="1" smtClean="0">
                <a:solidFill>
                  <a:schemeClr val="bg1"/>
                </a:solidFill>
              </a:rPr>
              <a:t>сповільненої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дії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мають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період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прихованої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понад</a:t>
            </a:r>
            <a:r>
              <a:rPr lang="ru-RU" sz="2800" b="1" dirty="0" smtClean="0">
                <a:solidFill>
                  <a:schemeClr val="bg1"/>
                </a:solidFill>
              </a:rPr>
              <a:t> годину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БІЛИЙ ФОСФОР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займається/спалахує при контакті з повітрям;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горить жовтим полум’ям і виділяє отруйний густий білий дим;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має запах часнику;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спричиняє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болючі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хімічні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опіки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ерша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допомога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зовнішнє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соди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нейтралізації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фосфорних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кислот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механічне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видалення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часток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фосфору.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22 </a:t>
            </a:r>
            <a:r>
              <a:rPr lang="ru-RU" sz="20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березня</a:t>
            </a: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2022р </a:t>
            </a:r>
            <a:r>
              <a:rPr lang="ru-RU" sz="20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російськ</a:t>
            </a:r>
            <a:r>
              <a:rPr lang="uk-UA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військові</a:t>
            </a: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скинули </a:t>
            </a:r>
            <a:r>
              <a:rPr lang="ru-RU" sz="20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фосфорні</a:t>
            </a: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бомби </a:t>
            </a:r>
            <a:r>
              <a:rPr lang="ru-RU" sz="20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поблизу</a:t>
            </a: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Києва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 descr="C:\Users\Free Bird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643314"/>
            <a:ext cx="5857916" cy="2486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діяти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икликати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бригаду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швидкої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допомоги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комога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швидше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зняти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весь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уражений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одяг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запобігти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ушкодженням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шкіри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упинити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горіння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зануривши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шкіру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одяг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холодну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воду;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сунути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видимі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частки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фосфору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бажано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водою)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негострим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предметом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руків’ям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ножа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тощо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пінцетом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3010" name="Picture 2" descr="C:\Users\Free Bird\Desktop\1648112363-4202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09"/>
            <a:ext cx="4143404" cy="3113829"/>
          </a:xfrm>
          <a:prstGeom prst="rect">
            <a:avLst/>
          </a:prstGeom>
          <a:noFill/>
        </p:spPr>
      </p:pic>
      <p:pic>
        <p:nvPicPr>
          <p:cNvPr id="2049" name="Picture 1" descr="C:\Users\Free Bird\Desktop\images (3).jpg"/>
          <p:cNvPicPr>
            <a:picLocks noChangeAspect="1" noChangeArrowheads="1"/>
          </p:cNvPicPr>
          <p:nvPr/>
        </p:nvPicPr>
        <p:blipFill>
          <a:blip r:embed="rId3"/>
          <a:srcRect b="9331"/>
          <a:stretch>
            <a:fillRect/>
          </a:stretch>
        </p:blipFill>
        <p:spPr bwMode="auto">
          <a:xfrm>
            <a:off x="5301420" y="3071810"/>
            <a:ext cx="2748483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6215082"/>
            <a:ext cx="4303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Рани </a:t>
            </a:r>
            <a:r>
              <a:rPr lang="ru-RU" sz="2000" b="1" dirty="0" err="1" smtClean="0">
                <a:solidFill>
                  <a:schemeClr val="bg1"/>
                </a:solidFill>
              </a:rPr>
              <a:t>від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ураження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білим</a:t>
            </a:r>
            <a:r>
              <a:rPr lang="ru-RU" sz="2000" b="1" dirty="0" smtClean="0">
                <a:solidFill>
                  <a:schemeClr val="bg1"/>
                </a:solidFill>
              </a:rPr>
              <a:t> фосфором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500042"/>
            <a:ext cx="828677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УВАГА!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торкайтеся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фосфору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пальцями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Занурте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знятий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фосфор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одяг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фосфором у воду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дозвольте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вигоріти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підходящому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місці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Закрийте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фосфорні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опіки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вологою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пов’язкою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зволожуйте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соди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фізрозчином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запобігти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повторному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загоранню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жодному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використовуйте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вату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перекис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водню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Коли перекис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розпадається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утворюється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вода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кисень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Кисень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викликає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загоряння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фосфору.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Дайте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випити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потерпілому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знеболюючого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заспокійливого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води. 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Лікувати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поранених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фосфорними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боєприпасами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медичний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персонал!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357166"/>
            <a:ext cx="85725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ХЛОР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зеленувато-жовтий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газ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різким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запахом, у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2,5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рази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важчий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повітря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тому  накопичується в низинах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підвалах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випаровування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повітря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рідкий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хлор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утворює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водяним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паром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білий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туман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становить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особливу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небезпеку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для очей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і органів дихання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имптоми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отруєнн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різкий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біль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за грудиною,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сухий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кашель,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блювання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задуха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порушення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координації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рухів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сльозотеча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3010" name="Picture 2" descr="C:\Users\Free Bird\Desktop\600019_original.jpg"/>
          <p:cNvPicPr>
            <a:picLocks noChangeAspect="1" noChangeArrowheads="1"/>
          </p:cNvPicPr>
          <p:nvPr/>
        </p:nvPicPr>
        <p:blipFill>
          <a:blip r:embed="rId2"/>
          <a:srcRect b="25534"/>
          <a:stretch>
            <a:fillRect/>
          </a:stretch>
        </p:blipFill>
        <p:spPr bwMode="auto">
          <a:xfrm>
            <a:off x="1571604" y="3929066"/>
            <a:ext cx="6096000" cy="25534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29322" y="5357826"/>
            <a:ext cx="2214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428604"/>
            <a:ext cx="850109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діяти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Cлухайте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вказівки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влади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, ДСНС!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иходити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забрудненого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району перпендикулярно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напрямку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руху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вітру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окинути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квартиру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будинок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виключити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газові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електричні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прилади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взяти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гроші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Якщо неможливо покинути квартиру (будинок), треба негайно провести її герметизацію (заклеїти вікна, вентиляційні отвори, щілини у дверях).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Вдягнути засоби індивідуального захисту: протигаз з відповідною коробкою, респіратори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ватно-марлевіу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пов’язку, змочену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2% розчином соди.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714356"/>
            <a:ext cx="864396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ураженні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ивести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постраждалого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зони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отруйної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речовини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"/>
            </a:pP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Викликати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бригаду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швидкої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допомоги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Забезпечити доступ чистого повітря.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Зняти забруднений одяг і теплою водою обмити контактуючі ділянки шкіри.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 разі пошкодження очей, промити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їх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великою кількістю води або 2% розчином соди.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Прополоскати ротову порожнину та ніс содовими розчинами для мінімізації ушкодження слизових оболонок, зробити інгаляцію з додаванням соди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928670"/>
            <a:ext cx="6015022" cy="464347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Мета: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Розглянути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бойові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токсичні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хімічні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речовини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їх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характеристику,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вплив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на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організм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людини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прийоми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надання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першої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долікарської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допомоги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при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ураженні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хімічною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  <a:latin typeface="+mn-lt"/>
              </a:rPr>
              <a:t>зброєю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Google Shape;91;p13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282" y="357166"/>
            <a:ext cx="2286016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00034" y="214291"/>
            <a:ext cx="821537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АМІАК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 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рази легший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повітря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тому підіймається на верхні поверхи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становить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особливу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небезпеку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для очей.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имптоми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отруєння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схожі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застуд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біль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у грудях,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закладеність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носа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набряклість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пазух,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сильний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кашель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задуха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різь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 очах;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порушення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частоти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пульсу;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почервоніння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шкіри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подразнення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слизових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оболонок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шкіри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0" u="non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нтидот - </a:t>
            </a:r>
            <a:r>
              <a:rPr kumimoji="0" lang="ru-RU" sz="2400" b="1" i="0" u="non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атропін</a:t>
            </a:r>
            <a:endParaRPr kumimoji="0" lang="ru-RU" sz="2400" b="1" i="0" u="none" cap="none" normalizeH="0" baseline="0" dirty="0" smtClean="0">
              <a:ln>
                <a:noFill/>
              </a:ln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 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6082" name="Picture 2" descr="C:\Users\Free Bird\Desktop\Noor-tweet.jpg"/>
          <p:cNvPicPr>
            <a:picLocks noChangeAspect="1" noChangeArrowheads="1"/>
          </p:cNvPicPr>
          <p:nvPr/>
        </p:nvPicPr>
        <p:blipFill>
          <a:blip r:embed="rId2"/>
          <a:srcRect l="7278" t="33333" r="28639" b="6666"/>
          <a:stretch>
            <a:fillRect/>
          </a:stretch>
        </p:blipFill>
        <p:spPr bwMode="auto">
          <a:xfrm>
            <a:off x="4357686" y="3857628"/>
            <a:ext cx="2786082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72264" y="5357826"/>
            <a:ext cx="1954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57158" y="285728"/>
            <a:ext cx="821537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діяти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Cлухайте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вказівки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ДСНС.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приміщенні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запаху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вдягніть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пов’язку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змочену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5%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оцтової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лимонної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соляної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Щільно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закрийте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закрийте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віконні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дверні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пройми тканиною,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змоченою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лимонної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оцту.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евакуації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иходити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зараження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перпендикулярно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вітру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ураженні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бригаду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Якомога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прополоскати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рот, горло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5%-им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оцтової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лимонної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соляної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потерпілому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води.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аміак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потрапив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шлунок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сольовим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уражені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ділянки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великим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об’ємом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води.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ураженнях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зробити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примочки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5%-го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оцтової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лимонної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соляної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тканину!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Змінити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одяг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потерпілому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подихати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лимонної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оцтової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мовчати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набряках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допоможуть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зігріваючі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компреси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Закапати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краплями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Дикаїн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надіти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сонцезахисні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окуляри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714348" y="214290"/>
            <a:ext cx="79296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ЗАРИН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важчий за повітря;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чистий зарин - газ без кольору і запаху (може відчуватися слабкий запах фруктів), змішується з водою та їжею.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имптоми отруєння: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виділення з носа, посилене слиновиділення, задуха, зву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зіниць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нудота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нтидоти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атропін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пралідоксім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діпіроксім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r>
              <a:rPr lang="ru-RU" sz="2400" dirty="0" smtClean="0"/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діазепам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8" name="Picture 6" descr="C:\Users\Free Bird\Desktop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643314"/>
            <a:ext cx="3113856" cy="2571768"/>
          </a:xfrm>
          <a:prstGeom prst="rect">
            <a:avLst/>
          </a:prstGeom>
          <a:noFill/>
        </p:spPr>
      </p:pic>
      <p:pic>
        <p:nvPicPr>
          <p:cNvPr id="49159" name="Picture 7" descr="C:\Users\Free Bird\Desktop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43313"/>
            <a:ext cx="4429156" cy="2535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00034" y="357166"/>
            <a:ext cx="814393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діяти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атака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сталася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зовні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будинку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-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закрийте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заблокуйте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вікна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двері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вимкніть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кондиціонування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закрийте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вентиляційні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отвори,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намагайтеся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перебувати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найвищій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точці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будівлі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газ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розпилено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всередині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будинку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- 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вийдіть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свіже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повітря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знайдіть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безпечне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місце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Щойно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будете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безпечному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місці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зніміть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одяг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покладіть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у пакет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зберігайте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подалі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людей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Помийте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себе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домашніх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великою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кількістю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води та мила.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Зверніть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особливу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увагу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на руки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обличчя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протріть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повіки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вуха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724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!</a:t>
            </a: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32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ураженні</a:t>
            </a:r>
            <a:r>
              <a:rPr lang="uk-UA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"/>
            </a:pP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Якщо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очі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подразнені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болять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промийте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їх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водою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протягом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10-15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хв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Якщо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зарін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потрапив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шлунок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потрібно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промити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випити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води. </a:t>
            </a:r>
            <a:endParaRPr lang="ru-RU" sz="2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"/>
            </a:pP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важкому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ураженні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викликати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бригаду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швидкої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допомоги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 descr="https://fakty.com.ua/wp-content/uploads/2022/04/11/novyj-proekt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3302022" cy="18573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57761"/>
            <a:ext cx="37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Ін’єкція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атропіну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робиться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шкіру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або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м’яз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500306"/>
            <a:ext cx="50006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chemeClr val="bg1"/>
                </a:solidFill>
              </a:rPr>
              <a:t>Дозування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атропіну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під</a:t>
            </a:r>
            <a:r>
              <a:rPr lang="ru-RU" sz="2000" b="1" i="1" dirty="0" smtClean="0">
                <a:solidFill>
                  <a:schemeClr val="bg1"/>
                </a:solidFill>
              </a:rPr>
              <a:t> час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ураження</a:t>
            </a:r>
            <a:r>
              <a:rPr lang="ru-RU" sz="2000" b="1" i="1" dirty="0" smtClean="0">
                <a:solidFill>
                  <a:schemeClr val="bg1"/>
                </a:solidFill>
              </a:rPr>
              <a:t> легкого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ступеня</a:t>
            </a:r>
            <a:r>
              <a:rPr lang="ru-RU" sz="2000" b="1" i="1" dirty="0" smtClean="0">
                <a:solidFill>
                  <a:schemeClr val="bg1"/>
                </a:solidFill>
              </a:rPr>
              <a:t>: по 1 мл 3-4 рази на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добу</a:t>
            </a:r>
            <a:r>
              <a:rPr lang="ru-RU" sz="2000" b="1" i="1" dirty="0" smtClean="0">
                <a:solidFill>
                  <a:schemeClr val="bg1"/>
                </a:solidFill>
              </a:rPr>
              <a:t>; 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середнього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ступеня</a:t>
            </a:r>
            <a:r>
              <a:rPr lang="ru-RU" sz="2000" b="1" i="1" dirty="0" smtClean="0">
                <a:solidFill>
                  <a:schemeClr val="bg1"/>
                </a:solidFill>
              </a:rPr>
              <a:t> – по 2-4 мл,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повторюючи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введення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кожні</a:t>
            </a:r>
            <a:r>
              <a:rPr lang="ru-RU" sz="2000" b="1" i="1" dirty="0" smtClean="0">
                <a:solidFill>
                  <a:schemeClr val="bg1"/>
                </a:solidFill>
              </a:rPr>
              <a:t> 20-30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хв</a:t>
            </a:r>
            <a:r>
              <a:rPr lang="ru-RU" sz="2000" b="1" i="1" dirty="0" smtClean="0">
                <a:solidFill>
                  <a:schemeClr val="bg1"/>
                </a:solidFill>
              </a:rPr>
              <a:t> по 1-2 мл до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покращення</a:t>
            </a:r>
            <a:r>
              <a:rPr lang="ru-RU" sz="2000" b="1" i="1" dirty="0" smtClean="0">
                <a:solidFill>
                  <a:schemeClr val="bg1"/>
                </a:solidFill>
              </a:rPr>
              <a:t> стану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або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появи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симптомів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атропінізації</a:t>
            </a:r>
            <a:r>
              <a:rPr lang="ru-RU" sz="2000" b="1" i="1" dirty="0" smtClean="0">
                <a:solidFill>
                  <a:schemeClr val="bg1"/>
                </a:solidFill>
              </a:rPr>
              <a:t> (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розширення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зіниць</a:t>
            </a:r>
            <a:r>
              <a:rPr lang="ru-RU" sz="2000" b="1" i="1" dirty="0" smtClean="0">
                <a:solidFill>
                  <a:schemeClr val="bg1"/>
                </a:solidFill>
              </a:rPr>
              <a:t>,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сухість</a:t>
            </a:r>
            <a:r>
              <a:rPr lang="ru-RU" sz="2000" b="1" i="1" dirty="0" smtClean="0">
                <a:solidFill>
                  <a:schemeClr val="bg1"/>
                </a:solidFill>
              </a:rPr>
              <a:t> та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почервоніння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шкіри</a:t>
            </a:r>
            <a:r>
              <a:rPr lang="ru-RU" sz="2000" b="1" i="1" dirty="0" smtClean="0">
                <a:solidFill>
                  <a:schemeClr val="bg1"/>
                </a:solidFill>
              </a:rPr>
              <a:t>,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пригнічення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секреції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слини</a:t>
            </a:r>
            <a:r>
              <a:rPr lang="ru-RU" sz="2000" b="1" i="1" dirty="0" smtClean="0">
                <a:solidFill>
                  <a:schemeClr val="bg1"/>
                </a:solidFill>
              </a:rPr>
              <a:t>,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тахікардія</a:t>
            </a:r>
            <a:r>
              <a:rPr lang="ru-RU" sz="2000" b="1" i="1" dirty="0" smtClean="0">
                <a:solidFill>
                  <a:schemeClr val="bg1"/>
                </a:solidFill>
              </a:rPr>
              <a:t>).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важкого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ступеня</a:t>
            </a:r>
            <a:r>
              <a:rPr lang="ru-RU" sz="2000" b="1" i="1" dirty="0" smtClean="0">
                <a:solidFill>
                  <a:schemeClr val="bg1"/>
                </a:solidFill>
              </a:rPr>
              <a:t> по 4-6 мл,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повторюючи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кожні</a:t>
            </a:r>
            <a:r>
              <a:rPr lang="ru-RU" sz="2000" b="1" i="1" dirty="0" smtClean="0">
                <a:solidFill>
                  <a:schemeClr val="bg1"/>
                </a:solidFill>
              </a:rPr>
              <a:t> 3-8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хв</a:t>
            </a:r>
            <a:r>
              <a:rPr lang="ru-RU" sz="2000" b="1" i="1" dirty="0" smtClean="0">
                <a:solidFill>
                  <a:schemeClr val="bg1"/>
                </a:solidFill>
              </a:rPr>
              <a:t> по 1-2 мл до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припинення</a:t>
            </a:r>
            <a:r>
              <a:rPr lang="ru-RU" sz="2000" b="1" i="1" dirty="0" smtClean="0">
                <a:solidFill>
                  <a:schemeClr val="bg1"/>
                </a:solidFill>
              </a:rPr>
              <a:t> судом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або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появи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симптомів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атропінізації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6000768"/>
            <a:ext cx="8297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Робити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</a:t>
            </a:r>
            <a:r>
              <a:rPr lang="ru-RU" sz="2800" b="1" dirty="0" err="1" smtClean="0">
                <a:solidFill>
                  <a:srgbClr val="FF0000"/>
                </a:solidFill>
              </a:rPr>
              <a:t>’єкці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медичний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персонал 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00034" y="0"/>
            <a:ext cx="807249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СИНИЛЬНА КИСЛОТА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безбарвна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прозора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легкорухлива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рідина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запахом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гіркого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мигдалю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(при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малих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концентраціях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сновними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шляхом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проникнення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пари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синильної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кислоти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організм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інгаляційний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пероральний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блокує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ферментативну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активність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зв'язку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цим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настає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кисневе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голодування</a:t>
            </a:r>
            <a:r>
              <a:rPr lang="uk-UA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имптоми отруєння: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нудота, блювання, пронос, дихання потерпілого нагадує запах горілого мигдалю, порушення серцевого ритму, кисневе голодування, порушення дихання, головний біль, запаморочення,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першіння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у горлі, біль у грудній клітці, тахікардія та слабкий пульс.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нтидоти</a:t>
            </a:r>
            <a:r>
              <a:rPr lang="uk-UA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глюкоза, цукор, натрій нітрит, натрій тіосульфат,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  <a:sym typeface="Symbol" pitchFamily="18" charset="2"/>
              </a:rPr>
              <a:t> 4-метиламінофенол, 4-етиламінофенол (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  <a:sym typeface="Symbol" pitchFamily="18" charset="2"/>
              </a:rPr>
              <a:t>антиціан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  <a:sym typeface="Symbol" pitchFamily="18" charset="2"/>
              </a:rPr>
              <a:t>), метиленовий синій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5357826"/>
            <a:ext cx="271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CN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ураженні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>
                <a:tab pos="2286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харчовому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отруєнні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потерпілий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штучне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блювання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Промити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кишечник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поставивши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клізму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1%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калію перманганату 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1%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перекису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водню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>
                <a:tab pos="228600" algn="l"/>
              </a:tabLst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нездужання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дайте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потерпілому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сорбент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активоване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вугілля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ентеросгель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проносне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>
                <a:tab pos="228600" algn="l"/>
              </a:tabLst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потерпілий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непритомний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негайно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покладіть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набік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запобігти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попаданню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блювотних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дихальні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>
                <a:tab pos="2286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втраті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намагайтеся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повернути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нашатирний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спирт,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масажувати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мочки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86116" y="285728"/>
            <a:ext cx="2471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ФОСГЕН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785794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газ без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кольору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3,5 рази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важчий за повітря, 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великих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кількостях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специфічний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запах гнилого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сіна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осідає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нижніх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поверхнях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основним шляхом проникнення фосгену  в організм є інгаляційний;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викликає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організмі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кисневе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голодування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великих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концентраціях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місце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викиді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газу в атмосферу,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отруєння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відбувається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практично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миттєво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вражаючи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велику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людей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chemeClr val="bg1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високих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концентрацій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вплив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проявляється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швидко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практично за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кілька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хвилин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настає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параліч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дихання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приводить до летального результату</a:t>
            </a:r>
            <a:r>
              <a:rPr lang="uk-UA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имптоми повільного отруєння: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нудот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слабкість, сухий кашель, посиніння шкірних покривів і слизових оболонок.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нтидот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- с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пецифічні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антидоти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відсутні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00034" y="0"/>
            <a:ext cx="821537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діят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лухайте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вказівки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влади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 ДСНС;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изначити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осередок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ураження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запобігти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повторному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повторенню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вивести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потерпілого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безпечну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зону</a:t>
            </a:r>
            <a:r>
              <a:rPr lang="uk-UA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айте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потерпілому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мінімальне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тепло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спокій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икликайте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швидку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допомогу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оператору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назвіть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симптоми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отруєння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ураженні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можливості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дайте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кисень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промийте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очі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теплою водою;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потрапілим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спостерігати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48 годин,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адже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часу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розвинутися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токсичний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набряк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легень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786610" cy="5429288"/>
          </a:xfrm>
        </p:spPr>
        <p:txBody>
          <a:bodyPr>
            <a:noAutofit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uk-UA" sz="3200" dirty="0" smtClean="0">
                <a:solidFill>
                  <a:schemeClr val="bg1"/>
                </a:solidFill>
                <a:effectLst/>
                <a:latin typeface="+mn-lt"/>
              </a:rPr>
              <a:t>1. Хімічна зброя, її характеристики. 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3200" dirty="0" smtClean="0">
                <a:solidFill>
                  <a:schemeClr val="bg1"/>
                </a:solidFill>
                <a:effectLst/>
                <a:latin typeface="+mn-lt"/>
              </a:rPr>
              <a:t>2. Білий фосфор.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3200" dirty="0" smtClean="0">
                <a:solidFill>
                  <a:schemeClr val="bg1"/>
                </a:solidFill>
                <a:effectLst/>
                <a:latin typeface="+mn-lt"/>
              </a:rPr>
              <a:t>3. Хлор.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3200" dirty="0" smtClean="0">
                <a:solidFill>
                  <a:schemeClr val="bg1"/>
                </a:solidFill>
                <a:effectLst/>
                <a:latin typeface="+mn-lt"/>
              </a:rPr>
              <a:t>4. Аміак.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3200" dirty="0" smtClean="0">
                <a:solidFill>
                  <a:schemeClr val="bg1"/>
                </a:solidFill>
                <a:effectLst/>
                <a:latin typeface="+mn-lt"/>
              </a:rPr>
              <a:t>5. Зарин.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3200" dirty="0" smtClean="0">
                <a:solidFill>
                  <a:schemeClr val="bg1"/>
                </a:solidFill>
                <a:effectLst/>
                <a:latin typeface="+mn-lt"/>
              </a:rPr>
              <a:t>6. Синильна кислота.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3200" dirty="0" smtClean="0">
                <a:solidFill>
                  <a:schemeClr val="bg1"/>
                </a:solidFill>
                <a:effectLst/>
                <a:latin typeface="+mn-lt"/>
              </a:rPr>
              <a:t>7. Фосген.</a:t>
            </a:r>
            <a:br>
              <a:rPr lang="uk-UA" sz="3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3200" dirty="0" smtClean="0">
                <a:solidFill>
                  <a:schemeClr val="bg1"/>
                </a:solidFill>
                <a:effectLst/>
                <a:latin typeface="+mn-lt"/>
              </a:rPr>
              <a:t>8. П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орядок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дій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населення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при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отриманні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сигналу «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Хімічна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тривога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!»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214290"/>
            <a:ext cx="14253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ПЛАН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Google Shape;91;p13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282" y="214290"/>
            <a:ext cx="1714480" cy="157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Що треба зробити, якщо існує загроза хімічного зараження?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Підготуйте запас марлі, рушників, перев’язувальних матеріалів.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Підготуйте запас масок, ватно-марлевих пов’язок,  респіратор, протигаз, змінний одяг, рукавички, окуляри.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Ідеально, якщо є плащ-дощовик 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клейонки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гумові чоботи.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Тримайте вдома запас 2%-го розчину соди, 5%-го розчину оцтової, лимонної або соляної кислот, краплі для очей «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Дикаїн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». Якщо є можливість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  <a:sym typeface="Symbol"/>
              </a:rPr>
              <a:t>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лікарські препарати: атропін,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діазепам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глюкоза, цукор, натрій нітрит, натрій тіосульфат, 4-метиламінофенол, 4-етиламінофенол (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антиціан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), метиленовий синій.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Придбайте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зробіть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самостійно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ноші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lang="uk-UA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Зробіть запас води, їжі</a:t>
            </a:r>
            <a:endParaRPr lang="ru-RU" sz="2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643042" y="214290"/>
            <a:ext cx="60987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 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розпізнати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хімічну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атаку?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00034" y="928670"/>
            <a:ext cx="8286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игнал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хімічної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атаки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один короткий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один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довгий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гудок).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повіщення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по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телебаченню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радіо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іншим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ЗМІ,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	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відбулася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хімічна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атака.</a:t>
            </a:r>
            <a:endParaRPr lang="ru-RU" sz="2800" b="1" dirty="0" smtClean="0">
              <a:solidFill>
                <a:schemeClr val="bg1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Обстр</a:t>
            </a:r>
            <a:r>
              <a:rPr lang="uk-UA" sz="2800" b="1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і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л (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г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лухі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вибухи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без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серйозних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руйнувань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).</a:t>
            </a:r>
            <a:endParaRPr lang="ru-RU" sz="2800" b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Масова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швидка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загибель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дрібних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тварин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птахів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комах. 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Масовий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вияв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у людей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симптомів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ураження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фосфоро-органічними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тобто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нервово-паралітичними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речовинами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71472" y="0"/>
            <a:ext cx="807249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Як 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захиститися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дії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отруйних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речовин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Знайдіть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укриття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ідеалі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спеціалізоване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бомбосховище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яке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фільтрації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станція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метро,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адже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досить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непогано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ізольовані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зовнішнього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середовища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фективним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сховищем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стати ваша квартира. Особливо,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вона оснащена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металопластиковими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вікнами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Причому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чим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вищий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поверх у вас буде,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тим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краще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Квартиру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треба максимально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герметизувати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закрити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щільно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вікна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двері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заклеїти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шпарини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закрити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вентиляційні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отвори,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максимально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знизити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циркуляцію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повітря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Звісно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не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використовувати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жодних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кондиціонерів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42910" y="285728"/>
            <a:ext cx="78581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Якщо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вас застала атака на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відкритій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місцевості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то 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будь-яке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приміщення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все одно буде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кращим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захистом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ніж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відкрита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місцевість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Під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час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вибуху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таких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боєприпасів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утворюється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аерозоль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він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буде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розповсюджуватися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повітрям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як </a:t>
            </a:r>
            <a:r>
              <a:rPr lang="ru-RU" sz="2400" b="1" i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мікротуман</a:t>
            </a:r>
            <a:r>
              <a:rPr lang="ru-RU" sz="2400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хімічна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тривога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застала вас на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вулиці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то ваш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одяг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бути заражений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мікроскопічними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краплями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отруйно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речовини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Цей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одяг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треба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залишити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за межами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квартири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подалі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вашого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входу. </a:t>
            </a:r>
            <a:endParaRPr lang="ru-RU" sz="2400" b="1" i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Ділянки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тіла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контактували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навколишнім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середовищем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треба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ретельно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вимити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милом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великою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кількістю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води.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на момент атаки сидите в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автомобілі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щільно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закрити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вікна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евакуюйтеся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85786" y="214290"/>
            <a:ext cx="74295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Через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хімічної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атаки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загроза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зникає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Шкідливим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повітря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буде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декількох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годин до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декількох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навіть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місяців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атака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здійнена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взимку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Водночас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взимку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випаровування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буде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ускладнене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тоді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через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органи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дихання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вони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будуть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уражати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найменше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Тоді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найбільше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треба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уникати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контакту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предметами 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потрапили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отруйні</a:t>
            </a:r>
            <a:r>
              <a:rPr lang="ru-RU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речовини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треба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чекати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розпоряджень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ДСНС!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001056" cy="6083320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rgbClr val="C00000"/>
                </a:solidFill>
              </a:rPr>
              <a:t>	</a:t>
            </a:r>
            <a:r>
              <a:rPr lang="uk-UA" sz="3200" dirty="0" smtClean="0">
                <a:solidFill>
                  <a:srgbClr val="FF0000"/>
                </a:solidFill>
                <a:effectLst/>
                <a:latin typeface="+mn-lt"/>
              </a:rPr>
              <a:t>Хімічна зброя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 </a:t>
            </a:r>
            <a:r>
              <a:rPr lang="uk-UA" sz="3200" dirty="0" smtClean="0">
                <a:solidFill>
                  <a:schemeClr val="bg1"/>
                </a:solidFill>
                <a:effectLst/>
              </a:rPr>
              <a:t>— </a:t>
            </a:r>
            <a:r>
              <a:rPr lang="uk-UA" sz="3200" dirty="0" smtClean="0">
                <a:solidFill>
                  <a:schemeClr val="bg1"/>
                </a:solidFill>
                <a:effectLst/>
                <a:latin typeface="+mn-lt"/>
              </a:rPr>
              <a:t>вид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зброї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масового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ураження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дія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якої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заснована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токсичних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властивостях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хімічних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речовин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Визначальними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складовими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хімічної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зброї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є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так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звані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бойові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отруйні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речовини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носії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хімікатів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найчастіше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 — 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хімічні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снаряди), а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також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відповідні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прилади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і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пристрої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керування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які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використовуються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для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доправлення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хімічної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зброї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+mn-lt"/>
              </a:rPr>
              <a:t> до </a:t>
            </a:r>
            <a:r>
              <a:rPr lang="ru-RU" sz="3200" dirty="0" err="1" smtClean="0">
                <a:solidFill>
                  <a:schemeClr val="bg1"/>
                </a:solidFill>
                <a:effectLst/>
                <a:latin typeface="+mn-lt"/>
              </a:rPr>
              <a:t>цілі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Google Shape;91;p13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72330" y="5143512"/>
            <a:ext cx="1857356" cy="157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1;p13" descr="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282" y="214290"/>
            <a:ext cx="2000264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1928802"/>
            <a:ext cx="8501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висока токсичність отруйних речовин і токсинів, що спричиняє тяжкі та смертельні ураження;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chemeClr val="bg1"/>
                </a:solidFill>
              </a:rPr>
              <a:t>– здатність отруйних речовин і токсинів проникати у приміщення, споруди, сховища та уражувати в  них все живе;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chemeClr val="bg1"/>
                </a:solidFill>
              </a:rPr>
              <a:t>– тривала вражаюча дія отруйних речовин, які можуть довго зберігати свої якості у повітрі, на місцевості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3076" y="214290"/>
            <a:ext cx="6786642" cy="192882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effectLst/>
                <a:latin typeface="+mn-lt"/>
              </a:rPr>
              <a:t>Бойові властивості хімічної зброї:</a:t>
            </a:r>
            <a:endParaRPr lang="ru-RU" sz="3600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357166"/>
            <a:ext cx="814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Хімічна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зброя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вперше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почала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застосовуватися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світової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війни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Тоді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військове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хімічних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речовин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таких як хлорин, фосген,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гірчичний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газ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призвели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великих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страждань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десятків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тисяч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смертей.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Free Bird\Desktop\Poison_gas_att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929066"/>
            <a:ext cx="7000924" cy="256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3929066"/>
            <a:ext cx="85011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1925 року 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Женеві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прийнятий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Протокол про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заборону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війні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задушливих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отруйних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подібних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бактеріологічних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засобів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oogle Shape;166;p24" descr="151208192547_geneva_main_2_624x351_cadouxj.jpg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6576" b="27097"/>
          <a:stretch/>
        </p:blipFill>
        <p:spPr>
          <a:xfrm>
            <a:off x="642910" y="642918"/>
            <a:ext cx="7929618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285728"/>
            <a:ext cx="8286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січня 1993 року була прийнята Конвенція про заборону розробки, виробництва, накопичення, застосування хімічної зброї та про її знищення.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57158" y="2143116"/>
            <a:ext cx="84296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Але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дотримуються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держави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учасниці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даних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положень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вище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зазначених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Конвенцій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?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Symbol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21 березня 2022р. російські війська скинули на Краматорськ заборонені фосфорні бомби,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 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11 квітня 2022р. вони ж використали проти українських військових та цивільних осіб в місті Маріуполь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 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отруйну речовину невідомого походження, яку скинули з ворожого безпілотного літального апарату.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6"/>
          <p:cNvSpPr txBox="1">
            <a:spLocks noChangeArrowheads="1"/>
          </p:cNvSpPr>
          <p:nvPr/>
        </p:nvSpPr>
        <p:spPr bwMode="auto">
          <a:xfrm>
            <a:off x="428596" y="714356"/>
            <a:ext cx="835183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uk-UA" sz="2400" b="1" dirty="0">
                <a:solidFill>
                  <a:srgbClr val="FF0000"/>
                </a:solidFill>
              </a:rPr>
              <a:t>Хімічна зброя </a:t>
            </a:r>
            <a:r>
              <a:rPr lang="uk-UA" sz="2400" dirty="0">
                <a:solidFill>
                  <a:schemeClr val="bg1"/>
                </a:solidFill>
              </a:rPr>
              <a:t>– </a:t>
            </a:r>
            <a:r>
              <a:rPr lang="uk-UA" sz="2400" b="1" dirty="0">
                <a:solidFill>
                  <a:schemeClr val="bg1"/>
                </a:solidFill>
              </a:rPr>
              <a:t>це зброя масового ураження, 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дія якої заснована на використанні отруйних речовин. </a:t>
            </a:r>
          </a:p>
        </p:txBody>
      </p:sp>
      <p:sp>
        <p:nvSpPr>
          <p:cNvPr id="33796" name="Text Box 17"/>
          <p:cNvSpPr txBox="1">
            <a:spLocks noChangeArrowheads="1"/>
          </p:cNvSpPr>
          <p:nvPr/>
        </p:nvSpPr>
        <p:spPr bwMode="auto">
          <a:xfrm>
            <a:off x="4714876" y="1928802"/>
            <a:ext cx="4071966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</a:rPr>
              <a:t>   </a:t>
            </a:r>
            <a:r>
              <a:rPr lang="uk-UA" sz="2400" b="1" dirty="0">
                <a:solidFill>
                  <a:srgbClr val="FF0000"/>
                </a:solidFill>
                <a:cs typeface="Arial" charset="0"/>
              </a:rPr>
              <a:t>Отруйні </a:t>
            </a:r>
            <a:r>
              <a:rPr lang="uk-UA" sz="2400" b="1" dirty="0" smtClean="0">
                <a:solidFill>
                  <a:srgbClr val="FF0000"/>
                </a:solidFill>
                <a:cs typeface="Arial" charset="0"/>
              </a:rPr>
              <a:t>речовини (ОР) </a:t>
            </a:r>
            <a:r>
              <a:rPr lang="uk-UA" sz="2400" b="1" dirty="0">
                <a:solidFill>
                  <a:srgbClr val="FF0000"/>
                </a:solidFill>
                <a:cs typeface="Arial" charset="0"/>
              </a:rPr>
              <a:t>– </a:t>
            </a:r>
            <a:r>
              <a:rPr lang="uk-UA" sz="2400" b="1" dirty="0">
                <a:solidFill>
                  <a:schemeClr val="bg1"/>
                </a:solidFill>
                <a:cs typeface="Arial" charset="0"/>
              </a:rPr>
              <a:t>це</a:t>
            </a:r>
            <a:r>
              <a:rPr lang="uk-UA" sz="24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cs typeface="Arial" charset="0"/>
              </a:rPr>
              <a:t>токсичні хімічні сполуки, які мають визначені фізичні і хімічні властивості, що уможливлюють їхнє бойове застосування з метою ураження живої сили, зараження місцевості, озброєння і військової техніки.</a:t>
            </a:r>
          </a:p>
          <a:p>
            <a:pPr algn="just"/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1506" name="Picture 2" descr="C:\Users\Free Bird\Desktop\Soviet_FROG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368413" cy="4160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1211</Words>
  <PresentationFormat>Экран (4:3)</PresentationFormat>
  <Paragraphs>192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ХІМІЧНА ЗБРОЯ, ОСновні характеристики.</vt:lpstr>
      <vt:lpstr>Мета: Розглянути бойові токсичні хімічні речовини, їх характеристику, вплив на організм людини, прийоми надання першої долікарської допомоги при ураженні хімічною зброєю </vt:lpstr>
      <vt:lpstr>  1. Хімічна зброя, її характеристики.  2. Білий фосфор. 3. Хлор. 4. Аміак. 5. Зарин. 6. Синильна кислота. 7. Фосген. 8. Порядок дій населення при отриманні сигналу «Хімічна тривога!» </vt:lpstr>
      <vt:lpstr> Хімічна зброя — вид зброї масового ураження, дія якої заснована на токсичних властивостях хімічних речовин. Визначальними складовими хімічної зброї, є так звані бойові отруйні речовини, носії хімікатів (найчастіше — хімічні снаряди), а також відповідні прилади і пристрої керування, які використовуються для доправлення хімічної зброї до цілі   </vt:lpstr>
      <vt:lpstr>Бойові властивості хімічної зброї: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Free Bird</dc:creator>
  <cp:lastModifiedBy>Free Bird</cp:lastModifiedBy>
  <cp:revision>165</cp:revision>
  <dcterms:created xsi:type="dcterms:W3CDTF">2022-05-10T10:40:10Z</dcterms:created>
  <dcterms:modified xsi:type="dcterms:W3CDTF">2022-05-25T20:17:24Z</dcterms:modified>
</cp:coreProperties>
</file>