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6" r:id="rId1"/>
  </p:sldMasterIdLst>
  <p:notesMasterIdLst>
    <p:notesMasterId r:id="rId3"/>
  </p:notesMasterIdLst>
  <p:sldIdLst>
    <p:sldId id="256" r:id="rId2"/>
  </p:sldIdLst>
  <p:sldSz cx="15122525" cy="21386800"/>
  <p:notesSz cx="6735763" cy="9856788"/>
  <p:defaultTextStyle>
    <a:defPPr>
      <a:defRPr lang="en-GB"/>
    </a:defPPr>
    <a:lvl1pPr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375638" indent="-14398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578339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809993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041653" indent="-115024" algn="l" defTabSz="226831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1158284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1389941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1621598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1853254" algn="l" defTabSz="463315" rtl="0" eaLnBrk="1" latinLnBrk="0" hangingPunct="1">
      <a:defRPr sz="18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9">
          <p15:clr>
            <a:srgbClr val="A4A3A4"/>
          </p15:clr>
        </p15:guide>
        <p15:guide id="2" pos="1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5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000066"/>
    <a:srgbClr val="3333FF"/>
    <a:srgbClr val="9DCCC0"/>
    <a:srgbClr val="196A6B"/>
    <a:srgbClr val="356B5F"/>
    <a:srgbClr val="4B6B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>
        <p:scale>
          <a:sx n="75" d="100"/>
          <a:sy n="75" d="100"/>
        </p:scale>
        <p:origin x="-132" y="324"/>
      </p:cViewPr>
      <p:guideLst>
        <p:guide orient="horz" pos="1069"/>
        <p:guide pos="15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5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ЙОД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uk-UA" sz="900" b="1" dirty="0" smtClean="0">
              <a:solidFill>
                <a:schemeClr val="tx1"/>
              </a:solidFill>
            </a:rPr>
            <a:t>ЧИМ НЕБЕЗПЕЧНИЙ ДЕФІЦИТ ЙОДУ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Йод — це мікроелемент, потрібний організму для створення гормонів щитоподібної залози, яка регулює наш метаболізм.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b="1" dirty="0" smtClean="0">
              <a:solidFill>
                <a:schemeClr val="tx1"/>
              </a:solidFill>
            </a:rPr>
            <a:t>Наслідки нестачі йоду в організмі: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відчуття постійної втоми, слабкість, депресія; збільшення щитовидної залози (зоб); затримка росту у дітей; затримка інтелектуального розвитку у дітей; зниження розумової активності у дорослих; порушення обмінних процесів; загроза переривання вагітності (навіть незначний дефіцит йоду у жінок під час вагітності спричиняє освітні та когнітивні порушення у дітей в майбутньому); </a:t>
          </a:r>
          <a:r>
            <a:rPr lang="uk-UA" sz="900" dirty="0" err="1" smtClean="0">
              <a:solidFill>
                <a:schemeClr val="tx1"/>
              </a:solidFill>
            </a:rPr>
            <a:t>неонатальний</a:t>
          </a:r>
          <a:r>
            <a:rPr lang="uk-UA" sz="900" dirty="0" smtClean="0">
              <a:solidFill>
                <a:schemeClr val="tx1"/>
              </a:solidFill>
            </a:rPr>
            <a:t> гіпотиреоз; рак щитовидної залози; погіршення пам’яті, слуху; підвищення холестерину; сухість шкіри, втрата її еластичності; порушення роботи </a:t>
          </a:r>
          <a:r>
            <a:rPr lang="uk-UA" sz="900" dirty="0" err="1" smtClean="0">
              <a:solidFill>
                <a:schemeClr val="tx1"/>
              </a:solidFill>
            </a:rPr>
            <a:t>кишківника</a:t>
          </a:r>
          <a:r>
            <a:rPr lang="uk-UA" sz="900" dirty="0" smtClean="0">
              <a:solidFill>
                <a:schemeClr val="tx1"/>
              </a:solidFill>
            </a:rPr>
            <a:t>; відчуття холоду; різке зниження чи підвищення маси тіла; набряки; випадіння волосся тощо.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b="1" dirty="0" smtClean="0">
              <a:solidFill>
                <a:schemeClr val="tx1"/>
              </a:solidFill>
            </a:rPr>
            <a:t>СКІЛЬКИ ПОТРІБНО ЙОДУ, ЩОБИ БУТИ ЗДОРОВИМ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Залежно від віку добова потреба в йоді складає від 90 до 300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(1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= 1 мільйонна частина грама, 10–6 г).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Для жінок добова норма йоду становить 150–300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, а для чоловіків — до 300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Норми споживання йоду для дітей: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0–6 років — 90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6–12 років — 120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Більшість мешканців України щодня споживає лише 40–80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йоду на добу. 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У зоні найбільшого ризику — Західна Україна та Чернігівська область, де споживання йоду найменше.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Створити надлишок йоду в організмі досить складно, оскільки 95–98% йоду,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що надходить в організм, виводиться із сечею, а 2–5% — через </a:t>
          </a:r>
          <a:r>
            <a:rPr lang="uk-UA" sz="900" dirty="0" err="1" smtClean="0">
              <a:solidFill>
                <a:schemeClr val="tx1"/>
              </a:solidFill>
            </a:rPr>
            <a:t>кишківник</a:t>
          </a:r>
          <a:r>
            <a:rPr lang="uk-UA" sz="900" dirty="0" smtClean="0">
              <a:solidFill>
                <a:schemeClr val="tx1"/>
              </a:solidFill>
            </a:rPr>
            <a:t>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 Експерти ВООЗ вважають безпечною дозу йоду в 1 000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(1 мг) на добу.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У деяких країнах, наприклад у Японії, добове споживання йоду може досягати 20 мг на добу (20 000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)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через уживання морських водоростей та морепродуктів. В Австралії безпечним вважають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 споживання до 2 000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йоду на добу для дорослих і до 1 000 </a:t>
          </a:r>
          <a:r>
            <a:rPr lang="uk-UA" sz="900" dirty="0" err="1" smtClean="0">
              <a:solidFill>
                <a:schemeClr val="tx1"/>
              </a:solidFill>
            </a:rPr>
            <a:t>мкг</a:t>
          </a:r>
          <a:r>
            <a:rPr lang="uk-UA" sz="900" dirty="0" smtClean="0">
              <a:solidFill>
                <a:schemeClr val="tx1"/>
              </a:solidFill>
            </a:rPr>
            <a:t> — для дітей.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За все життя людина споживає близько 3–5 г йоду — приблизно одну чайну ложку.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900" dirty="0" smtClean="0">
            <a:solidFill>
              <a:schemeClr val="tx1"/>
            </a:solidFill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843472" custLinFactY="-100000" custLinFactNeighborX="-530" custLinFactNeighborY="-154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06EEE-6A20-44F8-8210-CAA759A5E59D}" type="presOf" srcId="{C32E8652-10D3-4BCD-916B-629527FCDF2C}" destId="{DB1625CD-92E3-4DD1-9131-2A77DC2CC268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3150B905-FADE-4D6D-BF5A-1EA1E4CE71EE}" type="presOf" srcId="{8D836DAC-253F-4CFA-B1B4-001A5674B067}" destId="{2BA5C7B2-38B3-480C-9871-FF00043073C3}" srcOrd="0" destOrd="0" presId="urn:microsoft.com/office/officeart/2005/8/layout/vList2"/>
    <dgm:cxn modelId="{199535C5-D30A-45F5-AEAD-87334792EFD1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>
            <a:spcAft>
              <a:spcPct val="3500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			Марганець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Марганець — дуже важливий для людського організму елемент.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впливає на стан всього організму —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травлення і нервову систему, на роботу щитовидної залози і на імунітет.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 рівня речовини залежить стан м’язових тканин, обмінні процеси і кровотворення.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яких продуктах багато марганцю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Марганець в продуктах харчування присутній переважно в рослинній їжі.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великих кількостях його можна отримати: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горіхів і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цільнозернового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хліба;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насіння і різноманітних бобових;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овочів, зелені, фруктів і чаїв;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круп, спецій і приправ.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Заповнити брак марганцю можна і м’ясних продуктів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Дефіцит мікроелемента можна запідозрити за характерними симптомами —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стомлюваності, слабкості, частих застуд, запаморочення, спазмів у м’язах.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Щоб остаточно підтвердити підозри, слід скласти відповідний аналіз,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 після цього залишиться тільки заповнити нестачу цінного речовини.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Продукти, що містять марганець у великій кількості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невеликому або середньому дефіцит мікроелемента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необов’язково вдаватися до аптечних препаратів.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початку можна переглянути свій раціон і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приділити більше уваги конкретним продуктам.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Y="600000" custLinFactNeighborX="100000" custLinFactNeighborY="620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870A7-B2A5-4A55-84F7-8C057CB91554}" type="presOf" srcId="{8D836DAC-253F-4CFA-B1B4-001A5674B067}" destId="{2BA5C7B2-38B3-480C-9871-FF00043073C3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FF8AB13A-A0D7-4115-A74E-F77E4DC29276}" type="presOf" srcId="{C32E8652-10D3-4BCD-916B-629527FCDF2C}" destId="{DB1625CD-92E3-4DD1-9131-2A77DC2CC268}" srcOrd="0" destOrd="0" presId="urn:microsoft.com/office/officeart/2005/8/layout/vList2"/>
    <dgm:cxn modelId="{2C31430B-5ECB-4562-BEFC-426672465598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>
            <a:spcAft>
              <a:spcPct val="35000"/>
            </a:spcAft>
          </a:pPr>
          <a:r>
            <a:rPr lang="uk-UA" sz="16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</a:t>
          </a:r>
          <a:endParaRPr lang="ru-RU" sz="1600" i="1" u="none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Позитивний вплив міді</a:t>
          </a:r>
          <a:endParaRPr lang="ru-RU" sz="900" b="1" u="none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Багата на мідь їжа: устриці, печінка корів або овець, бразильські горіхи, какао і чорний перець. До непоганих джерел міді належать також омари. горіхи, соняшникове насіння, зелені маслини, авокадо, пшеничні висівки.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  важливий елемент для всіх рослин і тварин.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Відомо понад 50 білків та ферментів, у яких знайдено мідь.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основному мідь міститься в крові в складі білків плазми.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 сприяє росту і розвитку, бере участь у кровотворенні, імунних реакціях.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 потрібна для перетворення заліза організму в гемоглобін.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крові більшості молюсків і членистоногих мідь використовується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замість заліза для транспортування кисню.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Негативний вплив міді</a:t>
          </a:r>
          <a:endParaRPr lang="ru-RU" sz="9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Надлишкове надходження міді в організм веде до відкладення її в тканинах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(хвороба Вільсона). При надходженні в організм людини надлишкової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кількості міді може виникнути бронхіальна астма, захворювання нирок,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захворювання печінки, а також просто інтоксикація організму. </a:t>
          </a: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Симптоми передозування: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безсоння, дратівливість, депресія;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м’язові болі, анемія;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подразнення слизових оболонок, запальні захворювання;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погіршення пам’яті;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розлади шлунково-кишкового тракту.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Y="300000" custLinFactNeighborY="351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39BBC2B7-B849-4A8B-B683-873A561B7F56}" type="presOf" srcId="{C32E8652-10D3-4BCD-916B-629527FCDF2C}" destId="{DB1625CD-92E3-4DD1-9131-2A77DC2CC268}" srcOrd="0" destOrd="0" presId="urn:microsoft.com/office/officeart/2005/8/layout/vList2"/>
    <dgm:cxn modelId="{3DA5AC83-6E22-45FE-9903-984B876640FF}" type="presOf" srcId="{8D836DAC-253F-4CFA-B1B4-001A5674B067}" destId="{2BA5C7B2-38B3-480C-9871-FF00043073C3}" srcOrd="0" destOrd="0" presId="urn:microsoft.com/office/officeart/2005/8/layout/vList2"/>
    <dgm:cxn modelId="{5A7B8330-149B-4873-A9E5-8261E76F4C8B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>
            <a:spcAft>
              <a:spcPct val="35000"/>
            </a:spcAft>
          </a:pPr>
          <a:endParaRPr lang="uk-UA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>
            <a:spcAft>
              <a:spcPct val="35000"/>
            </a:spcAft>
          </a:pPr>
          <a:endParaRPr lang="uk-UA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>
            <a:spcAft>
              <a:spcPct val="35000"/>
            </a:spcAft>
          </a:pPr>
          <a:endParaRPr lang="uk-UA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>
            <a:spcAft>
              <a:spcPct val="35000"/>
            </a:spcAft>
          </a:pPr>
          <a:endParaRPr lang="uk-UA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>
            <a:spcAft>
              <a:spcPct val="3500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Хром</a:t>
          </a:r>
        </a:p>
        <a:p>
          <a:pPr algn="r" rtl="0">
            <a:spcAft>
              <a:spcPct val="35000"/>
            </a:spcAft>
          </a:pPr>
          <a:r>
            <a:rPr lang="uk-UA" sz="9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являє собою металевий елемент.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необхідний для функціонування організму в незначних кількостях.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Речовина впливає на такі обмінні процеси: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білковий;	ліпідний;	вуглеводний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Компонент здійснює регуляцію глюкози в крові, а також посилює основні функції інсуліну. 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Додатковим джерелом хрому є різні біодобавки.</a:t>
          </a:r>
        </a:p>
        <a:p>
          <a:pPr algn="r">
            <a:spcAft>
              <a:spcPct val="35000"/>
            </a:spcAft>
          </a:pP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Нутрієнт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бере участь в життєво важливих процесах людського організму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 входить до складу багатьох органів. Значна концентрація речовини спостерігається у: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кістках;	нігтях;	волоссі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spcAft>
              <a:spcPct val="35000"/>
            </a:spcAft>
          </a:pPr>
          <a:r>
            <a:rPr lang="uk-UA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Важливо!</a:t>
          </a: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Запідозрити недостатність хрому можна за тягу до солодкого, постійному потовиділення, запаморочення, відчуття голоду.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Вживання продуктів, що містять хром, дозволяє знизити вагу і наростити м’язову масу, збільшити силу і витривалість</a:t>
          </a:r>
          <a:endParaRPr lang="uk-UA" sz="9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>
            <a:spcAft>
              <a:spcPct val="35000"/>
            </a:spcAft>
          </a:pP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Y="247600" custLinFactNeighborX="7325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65015-4767-4C56-95A0-85EF3C3BCF4A}" type="presOf" srcId="{C32E8652-10D3-4BCD-916B-629527FCDF2C}" destId="{DB1625CD-92E3-4DD1-9131-2A77DC2CC268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A18D5A5A-60DD-4800-A796-A816340C2643}" type="presOf" srcId="{8D836DAC-253F-4CFA-B1B4-001A5674B067}" destId="{2BA5C7B2-38B3-480C-9871-FF00043073C3}" srcOrd="0" destOrd="0" presId="urn:microsoft.com/office/officeart/2005/8/layout/vList2"/>
    <dgm:cxn modelId="{4CF85B14-751F-418E-8A03-4A68A27DA769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Кобальт </a:t>
          </a:r>
          <a:endParaRPr lang="ru-RU" sz="1600" b="1" i="1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Нестача кобальту в організмі пов'язана в першу чергу з дефіцитом вітаміну В12. Спостерігається дефіцит елементу при великих </a:t>
          </a:r>
          <a:r>
            <a:rPr lang="uk-UA" sz="900" dirty="0" err="1" smtClean="0">
              <a:solidFill>
                <a:schemeClr val="tx1"/>
              </a:solidFill>
            </a:rPr>
            <a:t>крововтратах</a:t>
          </a:r>
          <a:r>
            <a:rPr lang="uk-UA" sz="900" dirty="0" smtClean="0">
              <a:solidFill>
                <a:schemeClr val="tx1"/>
              </a:solidFill>
            </a:rPr>
            <a:t>, авітамінозі В12, при порушенні метаболізму елементу в організмі, гельмінтозах. Часто недоліком кобальту страждають вегетаріанці,</a:t>
          </a:r>
          <a:r>
            <a:rPr lang="uk-UA" sz="900" dirty="0" err="1" smtClean="0">
              <a:solidFill>
                <a:schemeClr val="tx1"/>
              </a:solidFill>
            </a:rPr>
            <a:t>портсмени</a:t>
          </a:r>
          <a:r>
            <a:rPr lang="uk-UA" sz="900" dirty="0" smtClean="0">
              <a:solidFill>
                <a:schemeClr val="tx1"/>
              </a:solidFill>
            </a:rPr>
            <a:t>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Дефіцит елементу призводить до наступних порушень в організмі: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анемія, порушення кровотворення, низький рівень гемоглобіну в крові;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безсоння, розвиток неврозів, депресії;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аритмії, порушення серцевої діяльності;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підвищення рівня холестерину в крові;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атеросклероз;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розвиток вегето-судинної дистонії;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порушення вироблення інсуліну, схильність до цукрового діабету;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порушення травлення, зниження ваги, виснаження;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	</a:t>
          </a:r>
          <a:r>
            <a:rPr lang="uk-UA" sz="9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dirty="0" smtClean="0">
              <a:solidFill>
                <a:schemeClr val="tx1"/>
              </a:solidFill>
            </a:rPr>
            <a:t>раннє старіння, посивіння волосся.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b="1" dirty="0" smtClean="0">
              <a:solidFill>
                <a:schemeClr val="tx1"/>
              </a:solidFill>
            </a:rPr>
            <a:t>Продукти, багаті кобальтом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Джерелами елементу є такі продукти харчування: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субпродукти (печінка, нирки), яловичина;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молоко і кисломолочні продукти, вершкове масло;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яйця (сирий жовток);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зернові культури;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бобові (боби, квасоля, горох);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овочі: білокачанна капуста, шпинат, картопля, огірки, редиска;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фрукти і ягоди (виноград, малина, журавлина, морошка, чорна смородина);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какао, чай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b="1" dirty="0" smtClean="0">
              <a:solidFill>
                <a:schemeClr val="tx1"/>
              </a:solidFill>
            </a:rPr>
            <a:t>Надлишок кобальту характеризується наступними проявами</a:t>
          </a:r>
          <a:r>
            <a:rPr lang="uk-UA" sz="900" dirty="0" smtClean="0">
              <a:solidFill>
                <a:schemeClr val="tx1"/>
              </a:solidFill>
            </a:rPr>
            <a:t>: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дерматити алергічного походження;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ураження органів дихання, розвиток бронхіальної астми, склерозу легень;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серцево-судинна недостатність;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- неврит слухового нерву;</a:t>
          </a:r>
          <a:endParaRPr lang="ru-RU" sz="9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900" dirty="0" smtClean="0">
              <a:solidFill>
                <a:schemeClr val="tx1"/>
              </a:solidFill>
            </a:rPr>
            <a:t>            - збільшення щитовидної залози.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NeighborY="15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BC39E-CD49-4D9D-94C4-42F45432261D}" type="presOf" srcId="{8D836DAC-253F-4CFA-B1B4-001A5674B067}" destId="{2BA5C7B2-38B3-480C-9871-FF00043073C3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4456FA4E-C1AF-41B7-9383-9ED7FBB965A5}" type="presOf" srcId="{C32E8652-10D3-4BCD-916B-629527FCDF2C}" destId="{DB1625CD-92E3-4DD1-9131-2A77DC2CC268}" srcOrd="0" destOrd="0" presId="urn:microsoft.com/office/officeart/2005/8/layout/vList2"/>
    <dgm:cxn modelId="{9F1230ED-10C6-45C0-AAB6-55F16949CCC1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>
            <a:spcAft>
              <a:spcPct val="3500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Залізо </a:t>
          </a:r>
        </a:p>
        <a:p>
          <a:pPr algn="l" rtl="0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Основні функції заліза: </a:t>
          </a:r>
          <a:endParaRPr lang="ru-RU" sz="9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Утворює гемоглобін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При взаємодії з білками створює гемоглобін в крові, основною функцією якого є транспортування кисню з легенів до тканин. 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Підвищує енергію за рахунок виробництва міоглобіну.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Цей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гемопротеїн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що міститься в м’язових волокнах, отримує кисень з гемоглобіну і поширює його по м’язових клітин. Зниження міоглобіну призводить до втоми, ослаблення організму. 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функції мозку.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Мозок використовує 20% кисню, що міститься в крові. Оскільки залізо відповідає за виробництво білків, що транспортують кисень, робота мозку залежить від запасів заліза. 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обмін речовин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Метаболізм може сповільнюватися, щоб пристосуватися до низьких рівнів кисню, що призводить до втоми і слабкості, двома ознаками дефіциту заліза. Але при надходженні достатньої кількості заліза, метаболізм функціонує в нормальному режимі. 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імунітет.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Людському тілу необхідно залізо для проліферації Т-клітин, які керують реакціями імунної системи проти злоякісних клітин. Брак його робить людину сприйнятливою до інфекцій. 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ендокринну систему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Залізо є важливим компонентом багатьох ферментів. Це складні білки, що служать каталізаторами в хімічних реакціях. Організм, позбавлений заліза, буде страждати від порушеною ендокринної системи, включаючи підвищений рівень холестерину і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дисфункцію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щитовидної залози.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Додатково залізо накопичується в печінці, кістковому мозку для синтезу гемоглобіну.</a:t>
          </a: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Корисно знати: ознаки, які вказують на нестачу заліза у вашому організмі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Блідість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Організму потрібне залізо, щоб виробляти гемоглобін, червоний білок в еритроцитах, який надає крові червоного кольору, а шкірі — здорового рожевого відтінку.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Язик виглядає дивно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Низький гемоглобін при дефіциті заліза може призвести до блідості язика. Крім втрати кольору з язика, низький вміст заліза може знизити рівень міоглобіну, що викликає запалення, набрякання язика.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Волосся випадає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Вегетаріанці та жінки з важкими менструаціями частіше страждають від надмірного випадання волосся з-за низького вмісту заліза.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Ламкі нігті -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Нігті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складаються з кератину, білка, який захищає нігтьову пластину. Нігті мають потребу в кисні, але без гемоглобіну транспорт кисню по організму неможливий.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Задишка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 ви відчуваєте, що задихаєтеся, виконуючи звичайні, щоденні завдання — винен дефіцит заліза. Коли рівень гемоглобіну у вашому організмі низький з-за дефіциту заліза, рівень кисню також буде низьким.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Головні болі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Дефіцит заліза може викликати головний біль також через нестачу кисню.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Ваші руки та ноги завжди холодні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Поганий кровообіг означає, що крові буде важче дістатися до далеких кінцівок, таким як пальці рук і ніг.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Судоми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Люди з дефіцитом заліза мають більше шансів пережити так званий синдром неспокійних ніг, розлад нервової системи, що викликає непереборне бажання рухати ногами під час сну.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Прискорене серцебиття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випадках дефіциту заліза низький рівень гемоглобіну змушує серце працювати з більшою працею, щоб транспортувати кисень по всьому організму.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Постійна втома - 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 людей з дефіцитом заліза відчувають брак енергії поряд зі слабкістю, утрудненням концентрації уваги або втратою інтересу до речей, які раніше викликали у них збудження.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Y="-100000" custLinFactNeighborX="-530" custLinFactNeighborY="-154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2D667-BF7A-456D-B3C2-01E3772A39E1}" type="presOf" srcId="{8D836DAC-253F-4CFA-B1B4-001A5674B067}" destId="{2BA5C7B2-38B3-480C-9871-FF00043073C3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640E9423-BAE9-4AE4-A19A-2FA110A2FCA1}" type="presOf" srcId="{C32E8652-10D3-4BCD-916B-629527FCDF2C}" destId="{DB1625CD-92E3-4DD1-9131-2A77DC2CC268}" srcOrd="0" destOrd="0" presId="urn:microsoft.com/office/officeart/2005/8/layout/vList2"/>
    <dgm:cxn modelId="{541B506B-C437-467A-877C-F101E694A9CE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Мікроелементи 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грец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r>
            <a:rPr lang="uk-UA" sz="9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mikros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малий + лат. </a:t>
          </a:r>
          <a:r>
            <a:rPr lang="uk-UA" sz="9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elementum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стихія, первинна речовина) — це хімічні елементи, що наявні в організмі у низьких концентраціях (від 0,001 до 0,000000000001%). Саме це визначає їх назви: слідові елементи — у німецькій і англійській мовах,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олігоелементи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у французьких авторів, розсіяні елементи — у працях В.І. Вернадського. Єдиною характерною ознакою М., що відрізняє їх від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макроелементів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(див.</a:t>
          </a: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9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Макроелементи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є їх низька концентрація в живих організмах.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Сучасна класифікація Мікроелементів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виглядає так: </a:t>
          </a: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життєвою необхідністю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1)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есенціальні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2)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умовно-есенціальні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F,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V,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3) токсичні —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4) потенційно токсичні —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Ті, U, W,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 </a:t>
          </a: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uk-UA" sz="9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імуномодулювальним</a:t>
          </a:r>
          <a:r>
            <a:rPr lang="uk-UA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ефектом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1) необхідні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есенціальні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для імунної системи —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I; 2)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3)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імунотоксичні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4)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ін.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основі розподілу мікроелементів в органах тіла лежить їх фізіологічне значення, а також особливості кровопостачання організму. У головному мозку, напр. активну участь у складних біохімічних процесах беруть: мідь, марганець, алюміній, кремній, титан, срібло. У щитоподібній залозі зосереджена половина йоду, що є у всьому організмі, крім того, ще й бром, кобальт, арсен, ртуть, мідь, свинець, фтор, цинк, титан. У підшлунковій залозі — цинк, кобальт, нікель, арсен, йод, молібден, кремній, марганець, олово, хром, свинець. Печінка є основним сховищем мінеральних речовин для організму. Вона сприяє їх сталості у крові. Одночасно печінка є єдиним органом, що виводить М. з організму. М. входять до складу ферментів (відомо близько 200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металоферментів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):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карбоангідрази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поліфенолоксидази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аргінази,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ксантиноксидази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вітамінів: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складу вітаміну B</a:t>
          </a:r>
          <a:r>
            <a:rPr lang="uk-UA" sz="9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гормонів: I — до тироксину,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інсуліну; дихальних пігментів: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гемоглобіну та інших залізовмісних пігментів,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гемоціаніну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Деякі М. впливають на здатність до росту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I), розмноження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кровотворення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на процеси дихання тканин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внутрішньоклітинного обміну тощо. Для низки М.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ін.) невідома їх кількість у тканинах і органах і не з’ясована біологічна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роль.Основне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джерело надходження Мікроелементів до організму — їжа. Питна вода покриває 1–10% добової потреби в I,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і лише для F,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головним джерелом. Вміст М. в їжі залежить від геохімії місцевості, де її було отримано, й набору продуктів раціону.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Причиною ендемічних захворювань людини є: I, нестача якого сприяє поширенню ендемічного зобу, і F, при надлишку якого виникає флюороз, а при недостатності — карієс. Для F визначальним джерелом надходження в організм є вода, для I — молоко й овочі. Основним «постачальником» у раціон більшості інших найважливіших М. є хлібопродукти. З віком вміст багатьох М.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Cl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F,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в організмі збільшується, у період росту й розвитку це наростання йде швидко, а до 15–20 років сповільнюється або припиняється. Вміст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крові й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скелеті у 50–60 років стає нижчим, ніж у 20–25 років. У клінічній медицині в боротьбі з деякими видами анемій ефективно застосовуються ЛП, що містять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також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I. Успішно застосовуються методи йодування солі й хліба для профілактики ендемічного зобу, фторування води для зниження захворюваності на карієс. У випадках, коли F у природних водах забагато, експлуатуються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дефторуючі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установки.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uk-UA" sz="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uk-UA" sz="9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Мікроелементози</a:t>
          </a: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це захворювання й синдроми, у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генезі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розвитку яких лежать недостатність або надлишок М., їх дисбаланс, аномальне співвідношення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макро-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мікроелементів. Розвитку різних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мікроелементозів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сучасних умовах сприяє техногенне забруднення навколишнього середовища. У безпосередній близькості від багатьох промислових підприємств утворюються зони з підвищеним вмістом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інших токсичних М. Визначити стан обміну хімічних елементів в організмі й токсичний вплив на нього окремих важких металів можна за вмістом у крові, волоссі, слині, шлунковому соку, сечі. Для цього використовуються сучасні аналітичні методи (</a:t>
          </a:r>
          <a:r>
            <a:rPr lang="uk-UA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атомноемісійна-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й мас-спектрометрія, атомно-абсорбційна спектрофотометрія та ін.). Останнім часом все більший інтерес викликає дослідження волосся, оскільки вміст М. в ньому відображає елементний статус усього організму і є інтегральним показником мінерального обміну. 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963342" custLinFactY="-100000" custLinFactNeighborX="-1661" custLinFactNeighborY="-198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A21102DC-AC8F-4434-8F2C-E733E63BDA21}" type="presOf" srcId="{8D836DAC-253F-4CFA-B1B4-001A5674B067}" destId="{2BA5C7B2-38B3-480C-9871-FF00043073C3}" srcOrd="0" destOrd="0" presId="urn:microsoft.com/office/officeart/2005/8/layout/vList2"/>
    <dgm:cxn modelId="{E27A897A-CC2C-47F4-AB67-6603EA219B4E}" type="presOf" srcId="{C32E8652-10D3-4BCD-916B-629527FCDF2C}" destId="{DB1625CD-92E3-4DD1-9131-2A77DC2CC268}" srcOrd="0" destOrd="0" presId="urn:microsoft.com/office/officeart/2005/8/layout/vList2"/>
    <dgm:cxn modelId="{BFDFC49A-02C3-4C6C-8BE4-205F06853C19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836DAC-253F-4CFA-B1B4-001A5674B06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E8652-10D3-4BCD-916B-629527FCDF2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0">
            <a:spcAft>
              <a:spcPct val="35000"/>
            </a:spcAft>
          </a:pPr>
          <a:r>
            <a:rPr lang="uk-UA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Цинк</a:t>
          </a: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найважливіший елемент в організмі.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необхідний для синтезу білка, для вироблення необхідних для життєдіяльності гормонів. </a:t>
          </a:r>
        </a:p>
        <a:p>
          <a:pPr algn="r" rtl="0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 людини може значно погіршитися, якщо в її організмі не вистачає цинку.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Роль цинку в життєдіяльності людини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Цинк бере участь в наступних процесах: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Покращує зовнішній вигляд. Регулює роботу сальних залоз.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Сприяє швидшому загоєнню ран. Стимулює вироблення необхідних гормонів.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Зміцнює кісткову систему і зуби. Допомагає засвоюватися вітаміну А.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Прискорює обмін речовин. Покращує роботу мозку.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Допомагає роботі сечостатевої системи. Активізує захисні сили організму.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Зміцнює нервову систему. Підтримує організм жінки під час вагітності.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Ознаки нестачі цинку в організмі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 цинку не вистачає, то організм починає сигналізувати про це. Як це проявляється: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Порушуються обмінні процеси. З’являється дратівливість, небажання що-небудь робити, пасивність.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Знижується гострота зору. Порушується смакове сприйняття.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Починають випадати волосся і ламатися нігті. Виникає тремор кінцівок.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Знижується рівень захисту організму. Порушується координація рухів.</a:t>
          </a:r>
          <a:endParaRPr lang="ru-RU" sz="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r">
            <a:spcAft>
              <a:spcPct val="35000"/>
            </a:spcAft>
          </a:pPr>
          <a:r>
            <a: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Починають турбувати шкірні висипання. Втрачається апетит.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AA5BD-810B-460B-8266-0CF3AF0392BB}" type="sibTrans" cxnId="{2E9A6F79-BAC9-4121-8895-419433C3FA4F}">
      <dgm:prSet/>
      <dgm:spPr/>
      <dgm:t>
        <a:bodyPr/>
        <a:lstStyle/>
        <a:p>
          <a:endParaRPr lang="ru-RU"/>
        </a:p>
      </dgm:t>
    </dgm:pt>
    <dgm:pt modelId="{2185A00B-84FA-4D31-A686-E839B7E55D7A}" type="parTrans" cxnId="{2E9A6F79-BAC9-4121-8895-419433C3FA4F}">
      <dgm:prSet/>
      <dgm:spPr/>
      <dgm:t>
        <a:bodyPr/>
        <a:lstStyle/>
        <a:p>
          <a:endParaRPr lang="ru-RU"/>
        </a:p>
      </dgm:t>
    </dgm:pt>
    <dgm:pt modelId="{2BA5C7B2-38B3-480C-9871-FF00043073C3}" type="pres">
      <dgm:prSet presAssocID="{8D836DAC-253F-4CFA-B1B4-001A5674B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625CD-92E3-4DD1-9131-2A77DC2CC268}" type="pres">
      <dgm:prSet presAssocID="{C32E8652-10D3-4BCD-916B-629527FCDF2C}" presName="parentText" presStyleLbl="node1" presStyleIdx="0" presStyleCnt="1" custScaleX="100000" custScaleY="618333" custLinFactY="-500000" custLinFactNeighborX="99623" custLinFactNeighborY="-568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A7FE2-8E86-4673-B5B2-58294B6A940B}" type="presOf" srcId="{C32E8652-10D3-4BCD-916B-629527FCDF2C}" destId="{DB1625CD-92E3-4DD1-9131-2A77DC2CC268}" srcOrd="0" destOrd="0" presId="urn:microsoft.com/office/officeart/2005/8/layout/vList2"/>
    <dgm:cxn modelId="{2E9A6F79-BAC9-4121-8895-419433C3FA4F}" srcId="{8D836DAC-253F-4CFA-B1B4-001A5674B067}" destId="{C32E8652-10D3-4BCD-916B-629527FCDF2C}" srcOrd="0" destOrd="0" parTransId="{2185A00B-84FA-4D31-A686-E839B7E55D7A}" sibTransId="{458AA5BD-810B-460B-8266-0CF3AF0392BB}"/>
    <dgm:cxn modelId="{757060FB-1EEE-4EFA-8EC7-AAB1C7035FDC}" type="presOf" srcId="{8D836DAC-253F-4CFA-B1B4-001A5674B067}" destId="{2BA5C7B2-38B3-480C-9871-FF00043073C3}" srcOrd="0" destOrd="0" presId="urn:microsoft.com/office/officeart/2005/8/layout/vList2"/>
    <dgm:cxn modelId="{B3564D94-860B-44FB-884C-5CEDEFCC7F94}" type="presParOf" srcId="{2BA5C7B2-38B3-480C-9871-FF00043073C3}" destId="{DB1625CD-92E3-4DD1-9131-2A77DC2CC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0"/>
          <a:ext cx="7300751" cy="3776939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ЙОД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ЧИМ НЕБЕЗПЕЧНИЙ ДЕФІЦИТ ЙОДУ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Йод — це мікроелемент, потрібний організму для створення гормонів щитоподібної залози, яка регулює наш метаболізм.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Наслідки нестачі йоду в організмі: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відчуття постійної втоми, слабкість, депресія; збільшення щитовидної залози (зоб); затримка росту у дітей; затримка інтелектуального розвитку у дітей; зниження розумової активності у дорослих; порушення обмінних процесів; загроза переривання вагітності (навіть незначний дефіцит йоду у жінок під час вагітності спричиняє освітні та когнітивні порушення у дітей в майбутньому); </a:t>
          </a:r>
          <a:r>
            <a:rPr lang="uk-UA" sz="900" kern="1200" dirty="0" err="1" smtClean="0">
              <a:solidFill>
                <a:schemeClr val="tx1"/>
              </a:solidFill>
            </a:rPr>
            <a:t>неонатальний</a:t>
          </a:r>
          <a:r>
            <a:rPr lang="uk-UA" sz="900" kern="1200" dirty="0" smtClean="0">
              <a:solidFill>
                <a:schemeClr val="tx1"/>
              </a:solidFill>
            </a:rPr>
            <a:t> гіпотиреоз; рак щитовидної залози; погіршення пам’яті, слуху; підвищення холестерину; сухість шкіри, втрата її еластичності; порушення роботи </a:t>
          </a:r>
          <a:r>
            <a:rPr lang="uk-UA" sz="900" kern="1200" dirty="0" err="1" smtClean="0">
              <a:solidFill>
                <a:schemeClr val="tx1"/>
              </a:solidFill>
            </a:rPr>
            <a:t>кишківника</a:t>
          </a:r>
          <a:r>
            <a:rPr lang="uk-UA" sz="900" kern="1200" dirty="0" smtClean="0">
              <a:solidFill>
                <a:schemeClr val="tx1"/>
              </a:solidFill>
            </a:rPr>
            <a:t>; відчуття холоду; різке зниження чи підвищення маси тіла; набряки; випадіння волосся тощо.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СКІЛЬКИ ПОТРІБНО ЙОДУ, ЩОБИ БУТИ ЗДОРОВИМ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Залежно від віку добова потреба в йоді складає від 90 до 300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(1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= 1 мільйонна частина грама, 10–6 г).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Для жінок добова норма йоду становить 150–300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, а для чоловіків — до 300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Норми споживання йоду для дітей: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0–6 років — 90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6–12 років — 120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Більшість мешканців України щодня споживає лише 40–80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йоду на добу. 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У зоні найбільшого ризику — Західна Україна та Чернігівська область, де споживання йоду найменше.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Створити надлишок йоду в організмі досить складно, оскільки 95–98% йоду,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що надходить в організм, виводиться із сечею, а 2–5% — через </a:t>
          </a:r>
          <a:r>
            <a:rPr lang="uk-UA" sz="900" kern="1200" dirty="0" err="1" smtClean="0">
              <a:solidFill>
                <a:schemeClr val="tx1"/>
              </a:solidFill>
            </a:rPr>
            <a:t>кишківник</a:t>
          </a:r>
          <a:r>
            <a:rPr lang="uk-UA" sz="900" kern="1200" dirty="0" smtClean="0">
              <a:solidFill>
                <a:schemeClr val="tx1"/>
              </a:solidFill>
            </a:rPr>
            <a:t>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 Експерти ВООЗ вважають безпечною дозу йоду в 1 000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(1 мг) на добу.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У деяких країнах, наприклад у Японії, добове споживання йоду може досягати 20 мг на добу (20 000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)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через уживання морських водоростей та морепродуктів. В Австралії безпечним вважають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 споживання до 2 000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йоду на добу для дорослих і до 1 000 </a:t>
          </a:r>
          <a:r>
            <a:rPr lang="uk-UA" sz="900" kern="1200" dirty="0" err="1" smtClean="0">
              <a:solidFill>
                <a:schemeClr val="tx1"/>
              </a:solidFill>
            </a:rPr>
            <a:t>мкг</a:t>
          </a:r>
          <a:r>
            <a:rPr lang="uk-UA" sz="900" kern="1200" dirty="0" smtClean="0">
              <a:solidFill>
                <a:schemeClr val="tx1"/>
              </a:solidFill>
            </a:rPr>
            <a:t> — для дітей.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За все життя людина споживає близько 3–5 г йоду — приблизно одну чайну ложку.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900" kern="1200" dirty="0" smtClean="0">
            <a:solidFill>
              <a:schemeClr val="tx1"/>
            </a:solidFill>
          </a:endParaRPr>
        </a:p>
      </dsp:txBody>
      <dsp:txXfrm>
        <a:off x="0" y="0"/>
        <a:ext cx="7300751" cy="37769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3937"/>
          <a:ext cx="8137327" cy="4028510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			Марганець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Марганець — дуже важливий для людського організму елемент.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впливає на стан всього організму —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травлення і нервову систему, на роботу щитовидної залози і на імунітет.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 рівня речовини залежить стан м’язових тканин, обмінні процеси і кровотворення.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яких продуктах багато марганцю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Марганець в продуктах харчування присутній переважно в рослинній їжі.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великих кількостях його можна отримати: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горіхів і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цільнозернового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хліба;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насіння і різноманітних бобових;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овочів, зелені, фруктів і чаїв;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-з круп, спецій і приправ.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Заповнити брак марганцю можна і м’ясних продуктів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Дефіцит мікроелемента можна запідозрити за характерними симптомами —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стомлюваності, слабкості, частих застуд, запаморочення, спазмів у м’язах.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Щоб остаточно підтвердити підозри, слід скласти відповідний аналіз,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 після цього залишиться тільки заповнити нестачу цінного речовини.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Продукти, що містять марганець у великій кількості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невеликому або середньому дефіцит мікроелемента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необов’язково вдаватися до аптечних препаратів.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початку можна переглянути свій раціон і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приділити більше уваги конкретним продуктам.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37"/>
        <a:ext cx="8137327" cy="40285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4148"/>
          <a:ext cx="6841182" cy="4244323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</a:t>
          </a:r>
          <a:endParaRPr lang="ru-RU" sz="1600" i="1" u="none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Позитивний вплив міді</a:t>
          </a:r>
          <a:endParaRPr lang="ru-RU" sz="900" b="1" u="none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Багата на мідь їжа: устриці, печінка корів або овець, бразильські горіхи, какао і чорний перець. До непоганих джерел міді належать також омари. горіхи, соняшникове насіння, зелені маслини, авокадо, пшеничні висівки.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  важливий елемент для всіх рослин і тварин.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Відомо понад 50 білків та ферментів, у яких знайдено мідь.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основному мідь міститься в крові в складі білків плазми.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 сприяє росту і розвитку, бере участь у кровотворенні, імунних реакціях.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Мідь потрібна для перетворення заліза організму в гемоглобін.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крові більшості молюсків і членистоногих мідь використовується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замість заліза для транспортування кисню.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Негативний вплив міді</a:t>
          </a:r>
          <a:endParaRPr lang="ru-RU" sz="9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Надлишкове надходження міді в організм веде до відкладення її в тканинах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(хвороба Вільсона). При надходженні в організм людини надлишкової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кількості міді може виникнути бронхіальна астма, захворювання нирок,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захворювання печінки, а також просто інтоксикація організму.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Симптоми передозування: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безсоння, дратівливість, депресія;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м’язові болі, анемія;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подразнення слизових оболонок, запальні захворювання;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погіршення пам’яті;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розлади шлунково-кишкового тракту.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48"/>
        <a:ext cx="6841182" cy="42443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3467"/>
          <a:ext cx="8137327" cy="3547216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Хром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являє собою металевий елемент.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необхідний для функціонування організму в незначних кількостях.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Речовина впливає на такі обмінні процеси: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білковий;	ліпідний;	вуглеводний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Компонент здійснює регуляцію глюкози в крові, а також посилює основні функції інсуліну.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Додатковим джерелом хрому є різні біодобавки.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Нутрієнт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бере участь в життєво важливих процесах людського організму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 входить до складу багатьох органів. Значна концентрація речовини спостерігається у: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кістках;	нігтях;	волоссі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Важливо!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Запідозрити недостатність хрому можна за тягу до солодкого, постійному потовиділення, запаморочення, відчуття голоду.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Вживання продуктів, що містять хром, дозволяє знизити вагу і наростити м’язову масу, збільшити силу і витривалість</a:t>
          </a:r>
          <a:endParaRPr lang="uk-UA" sz="9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67"/>
        <a:ext cx="8137327" cy="35472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4500"/>
          <a:ext cx="5284105" cy="4604011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Кобальт </a:t>
          </a:r>
          <a:endParaRPr lang="ru-RU" sz="1600" b="1" i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Нестача кобальту в організмі пов'язана в першу чергу з дефіцитом вітаміну В12. Спостерігається дефіцит елементу при великих </a:t>
          </a:r>
          <a:r>
            <a:rPr lang="uk-UA" sz="900" kern="1200" dirty="0" err="1" smtClean="0">
              <a:solidFill>
                <a:schemeClr val="tx1"/>
              </a:solidFill>
            </a:rPr>
            <a:t>крововтратах</a:t>
          </a:r>
          <a:r>
            <a:rPr lang="uk-UA" sz="900" kern="1200" dirty="0" smtClean="0">
              <a:solidFill>
                <a:schemeClr val="tx1"/>
              </a:solidFill>
            </a:rPr>
            <a:t>, авітамінозі В12, при порушенні метаболізму елементу в організмі, гельмінтозах. Часто недоліком кобальту страждають вегетаріанці,</a:t>
          </a:r>
          <a:r>
            <a:rPr lang="uk-UA" sz="900" kern="1200" dirty="0" err="1" smtClean="0">
              <a:solidFill>
                <a:schemeClr val="tx1"/>
              </a:solidFill>
            </a:rPr>
            <a:t>портсмени</a:t>
          </a:r>
          <a:r>
            <a:rPr lang="uk-UA" sz="900" kern="1200" dirty="0" smtClean="0">
              <a:solidFill>
                <a:schemeClr val="tx1"/>
              </a:solidFill>
            </a:rPr>
            <a:t>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Дефіцит елементу призводить до наступних порушень в організмі: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анемія, порушення кровотворення, низький рівень гемоглобіну в крові;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безсоння, розвиток неврозів, депресії;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аритмії, порушення серцевої діяльності;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підвищення рівня холестерину в крові;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атеросклероз;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розвиток вегето-судинної дистонії;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порушення вироблення інсуліну, схильність до цукрового діабету;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порушення травлення, зниження ваги, виснаження;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	</a:t>
          </a:r>
          <a:r>
            <a:rPr lang="uk-UA" sz="900" kern="1200" dirty="0" smtClean="0">
              <a:solidFill>
                <a:schemeClr val="tx1"/>
              </a:solidFill>
              <a:latin typeface="Times New Roman"/>
              <a:cs typeface="Times New Roman"/>
            </a:rPr>
            <a:t>∆ </a:t>
          </a:r>
          <a:r>
            <a:rPr lang="uk-UA" sz="900" kern="1200" dirty="0" smtClean="0">
              <a:solidFill>
                <a:schemeClr val="tx1"/>
              </a:solidFill>
            </a:rPr>
            <a:t>раннє старіння, посивіння волосся.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Продукти, багаті кобальтом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Джерелами елементу є такі продукти харчування: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субпродукти (печінка, нирки), яловичина;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молоко і кисломолочні продукти, вершкове масло;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яйця (сирий жовток);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зернові культури;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бобові (боби, квасоля, горох);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овочі: білокачанна капуста, шпинат, картопля, огірки, редиска;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фрукти і ягоди (виноград, малина, журавлина, морошка, чорна смородина);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какао, чай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Надлишок кобальту характеризується наступними проявами</a:t>
          </a:r>
          <a:r>
            <a:rPr lang="uk-UA" sz="900" kern="1200" dirty="0" smtClean="0">
              <a:solidFill>
                <a:schemeClr val="tx1"/>
              </a:solidFill>
            </a:rPr>
            <a:t>: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дерматити алергічного походження;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ураження органів дихання, розвиток бронхіальної астми, склерозу легень;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серцево-судинна недостатність;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- неврит слухового нерву;</a:t>
          </a:r>
          <a:endParaRPr lang="ru-RU" sz="9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900" kern="1200" dirty="0" smtClean="0">
              <a:solidFill>
                <a:schemeClr val="tx1"/>
              </a:solidFill>
            </a:rPr>
            <a:t>            - збільшення щитовидної залози.</a:t>
          </a:r>
          <a:endParaRPr lang="ru-RU" sz="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00"/>
        <a:ext cx="5284105" cy="46040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0"/>
          <a:ext cx="8065319" cy="5467263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Залізо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Основні функції заліза: </a:t>
          </a:r>
          <a:endParaRPr lang="ru-RU" sz="9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Утворює гемоглобін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При взаємодії з білками створює гемоглобін в крові, основною функцією якого є транспортування кисню з легенів до тканин. 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Підвищує енергію за рахунок виробництва міоглобіну.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Цей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гемопротеїн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що міститься в м’язових волокнах, отримує кисень з гемоглобіну і поширює його по м’язових клітин. Зниження міоглобіну призводить до втоми, ослаблення організму. 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функції мозку.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Мозок використовує 20% кисню, що міститься в крові. Оскільки залізо відповідає за виробництво білків, що транспортують кисень, робота мозку залежить від запасів заліза. 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обмін речовин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Метаболізм може сповільнюватися, щоб пристосуватися до низьких рівнів кисню, що призводить до втоми і слабкості, двома ознаками дефіциту заліза. Але при надходженні достатньої кількості заліза, метаболізм функціонує в нормальному режимі. 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імунітет.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Людському тілу необхідно залізо для проліферації Т-клітин, які керують реакціями імунної системи проти злоякісних клітин. Брак його робить людину сприйнятливою до інфекцій. 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Підтримує ендокринну систему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Залізо є важливим компонентом багатьох ферментів. Це складні білки, що служать каталізаторами в хімічних реакціях. Організм, позбавлений заліза, буде страждати від порушеною ендокринної системи, включаючи підвищений рівень холестерину і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дисфункцію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щитовидної залози.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Додатково залізо накопичується в печінці, кістковому мозку для синтезу гемоглобіну.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Корисно знати: ознаки, які вказують на нестачу заліза у вашому організмі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Блідість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Організму потрібне залізо, щоб виробляти гемоглобін, червоний білок в еритроцитах, який надає крові червоного кольору, а шкірі — здорового рожевого відтінку.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Язик виглядає дивно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Низький гемоглобін при дефіциті заліза може призвести до блідості язика. Крім втрати кольору з язика, низький вміст заліза може знизити рівень міоглобіну, що викликає запалення, набрякання язика.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Волосся випадає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Вегетаріанці та жінки з важкими менструаціями частіше страждають від надмірного випадання волосся з-за низького вмісту заліза.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Ламкі нігті -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Нігті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складаються з кератину, білка, який захищає нігтьову пластину. Нігті мають потребу в кисні, але без гемоглобіну транспорт кисню по організму неможливий.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Задишка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 ви відчуваєте, що задихаєтеся, виконуючи звичайні, щоденні завдання — винен дефіцит заліза. Коли рівень гемоглобіну у вашому організмі низький з-за дефіциту заліза, рівень кисню також буде низьким.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Головні болі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Дефіцит заліза може викликати головний біль також через нестачу кисню.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Ваші руки та ноги завжди холодні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Поганий кровообіг означає, що крові буде важче дістатися до далеких кінцівок, таким як пальці рук і ніг.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Судоми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Люди з дефіцитом заліза мають більше шансів пережити так званий синдром неспокійних ніг, розлад нервової системи, що викликає непереборне бажання рухати ногами під час сну.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Прискорене серцебиття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випадках дефіциту заліза низький рівень гемоглобіну змушує серце працювати з більшою працею, щоб транспортувати кисень по всьому організму.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Постійна втома - 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Багато людей з дефіцитом заліза відчувають брак енергії поряд зі слабкістю, утрудненням концентрації уваги або втратою інтересу до речей, які раніше викликали у них збудження.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065319" cy="54672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0"/>
          <a:ext cx="7012719" cy="6042765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uk-UA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Мікроелементи 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грец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r>
            <a:rPr lang="uk-UA" sz="9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mikros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малий + лат. </a:t>
          </a:r>
          <a:r>
            <a:rPr lang="uk-UA" sz="9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elementum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— стихія, первинна речовина) — це хімічні елементи, що наявні в організмі у низьких концентраціях (від 0,001 до 0,000000000001%). Саме це визначає їх назви: слідові елементи — у німецькій і англійській мовах,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олігоелементи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у французьких авторів, розсіяні елементи — у працях В.І. Вернадського. Єдиною характерною ознакою М., що відрізняє їх від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макроелементів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(див.</a:t>
          </a: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9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Макроелементи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є їх низька концентрація в живих організмах.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Сучасна класифікація Мікроелементів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виглядає так: </a:t>
          </a: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життєвою необхідністю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1)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есенціальні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2)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умовно-есенціальні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F,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V,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3) токсичні —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4) потенційно токсичні —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Ті, U, W,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 </a:t>
          </a: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uk-UA" sz="9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імуномодулювальним</a:t>
          </a:r>
          <a:r>
            <a:rPr lang="uk-UA" sz="9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ефектом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1) необхідні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есенціальні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для імунної системи —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I; 2)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3)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імунотоксичні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4)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ін.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основі розподілу мікроелементів в органах тіла лежить їх фізіологічне значення, а також особливості кровопостачання організму. У головному мозку, напр. активну участь у складних біохімічних процесах беруть: мідь, марганець, алюміній, кремній, титан, срібло. У щитоподібній залозі зосереджена половина йоду, що є у всьому організмі, крім того, ще й бром, кобальт, арсен, ртуть, мідь, свинець, фтор, цинк, титан. У підшлунковій залозі — цинк, кобальт, нікель, арсен, йод, молібден, кремній, марганець, олово, хром, свинець. Печінка є основним сховищем мінеральних речовин для організму. Вона сприяє їх сталості у крові. Одночасно печінка є єдиним органом, що виводить М. з організму. М. входять до складу ферментів (відомо близько 200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металоферментів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):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карбоангідрази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поліфенолоксидази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аргінази,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ксантиноксидази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вітамінів: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складу вітаміну B</a:t>
          </a:r>
          <a:r>
            <a:rPr lang="uk-UA" sz="9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гормонів: I — до тироксину,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інсуліну; дихальних пігментів: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гемоглобіну та інших залізовмісних пігментів,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— до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гемоціаніну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Деякі М. впливають на здатність до росту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I), розмноження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кровотворення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на процеси дихання тканин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), внутрішньоклітинного обміну тощо. Для низки М.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ін.) невідома їх кількість у тканинах і органах і не з’ясована біологічна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роль.Основне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джерело надходження Мікроелементів до організму — їжа. Питна вода покриває 1–10% добової потреби в I,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і лише для F,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є головним джерелом. Вміст М. в їжі залежить від геохімії місцевості, де її було отримано, й набору продуктів раціону.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Причиною ендемічних захворювань людини є: I, нестача якого сприяє поширенню ендемічного зобу, і F, при надлишку якого виникає флюороз, а при недостатності — карієс. Для F визначальним джерелом надходження в організм є вода, для I — молоко й овочі. Основним «постачальником» у раціон більшості інших найважливіших М. є хлібопродукти. З віком вміст багатьох М.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Cl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F,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в організмі збільшується, у період росту й розвитку це наростання йде швидко, а до 15–20 років сповільнюється або припиняється. Вміст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крові й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скелеті у 50–60 років стає нижчим, ніж у 20–25 років. У клінічній медицині в боротьбі з деякими видами анемій ефективно застосовуються ЛП, що містять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Mn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також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I. Успішно застосовуються методи йодування солі й хліба для профілактики ендемічного зобу, фторування води для зниження захворюваності на карієс. У випадках, коли F у природних водах забагато, експлуатуються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дефторуючі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установки.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uk-UA" sz="9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Мікроелементози</a:t>
          </a: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це захворювання й синдроми, у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генезі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розвитку яких лежать недостатність або надлишок М., їх дисбаланс, аномальне співвідношення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макро-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мікроелементів. Розвитку різних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мікроелементозів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сучасних умовах сприяє техногенне забруднення навколишнього середовища. У безпосередній близькості від багатьох промислових підприємств утворюються зони з підвищеним вмістом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Pb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Cd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інших токсичних М. Визначити стан обміну хімічних елементів в організмі й токсичний вплив на нього окремих важких металів можна за вмістом у крові, волоссі, слині, шлунковому соку, сечі. Для цього використовуються сучасні аналітичні методи (</a:t>
          </a:r>
          <a:r>
            <a:rPr lang="uk-UA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атомноемісійна-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й мас-спектрометрія, атомно-абсорбційна спектрофотометрія та ін.). Останнім часом все більший інтерес викликає дослідження волосся, оскільки вміст М. в ньому відображає елементний статус усього організму і є інтегральним показником мінерального обміну. 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012719" cy="60427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1625CD-92E3-4DD1-9131-2A77DC2CC268}">
      <dsp:nvSpPr>
        <dsp:cNvPr id="0" name=""/>
        <dsp:cNvSpPr/>
      </dsp:nvSpPr>
      <dsp:spPr>
        <a:xfrm>
          <a:off x="0" y="0"/>
          <a:ext cx="8281343" cy="3093320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Цинк</a:t>
          </a: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найважливіший елемент в організмі.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Він необхідний для синтезу білка, для вироблення необхідних для життєдіяльності гормонів.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Здоров’я людини може значно погіршитися, якщо в її організмі не вистачає цинку.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Роль цинку в життєдіяльності людини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Цинк бере участь в наступних процесах: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Покращує зовнішній вигляд. Регулює роботу сальних залоз.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Сприяє швидшому загоєнню ран. Стимулює вироблення необхідних гормонів.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Зміцнює кісткову систему і зуби. Допомагає засвоюватися вітаміну А.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Прискорює обмін речовин. Покращує роботу мозку.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Допомагає роботі сечостатевої системи. Активізує захисні сили організму.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Зміцнює нервову систему. Підтримує організм жінки під час вагітності.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Ознаки нестачі цинку в організмі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 цинку не вистачає, то організм починає сигналізувати про це. Як це проявляється: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Порушуються обмінні процеси. З’являється дратівливість, небажання що-небудь робити, пасивність.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Знижується гострота зору. Порушується смакове сприйняття.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Починають випадати волосся і ламатися нігті. Виникає тремор кінцівок.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Знижується рівень захисту організму. Порушується координація рухів.</a:t>
          </a:r>
          <a:endParaRPr lang="ru-RU" sz="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Починають турбувати шкірні висипання. Втрачається апетит.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81343" cy="309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1"/>
            <a:ext cx="6735763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20246" cy="4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5517" y="2"/>
            <a:ext cx="2917100" cy="4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307" tIns="46440" rIns="89307" bIns="46440" numCol="1" anchor="t" anchorCtr="0" compatLnSpc="1">
            <a:prstTxWarp prst="textNoShape">
              <a:avLst/>
            </a:prstTxWarp>
          </a:bodyPr>
          <a:lstStyle>
            <a:lvl1pPr algn="r" defTabSz="445535">
              <a:buClrTx/>
              <a:buFontTx/>
              <a:buNone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  <a:defRPr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304338" y="-15336838"/>
            <a:ext cx="25344438" cy="358441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3420" y="4682449"/>
            <a:ext cx="5387351" cy="44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307" tIns="46440" rIns="89307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9361741"/>
            <a:ext cx="2920246" cy="4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0736" tIns="45368" rIns="90736" bIns="45368" anchor="ctr"/>
          <a:lstStyle/>
          <a:p>
            <a:pPr defTabSz="445535">
              <a:buFont typeface="Times New Roman" charset="0"/>
              <a:buNone/>
              <a:defRPr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15517" y="9361744"/>
            <a:ext cx="2917100" cy="4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307" tIns="46440" rIns="89307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EC3D3C6-3CCB-4047-A0E9-5E1CD41479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62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charset="0"/>
      </a:defRPr>
    </a:lvl1pPr>
    <a:lvl2pPr marL="376440" indent="-144785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2pPr>
    <a:lvl3pPr marL="579142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3pPr>
    <a:lvl4pPr marL="810799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4pPr>
    <a:lvl5pPr marL="1042454" indent="-115827" algn="l" defTabSz="22683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6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5pPr>
    <a:lvl6pPr marL="115758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8910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20625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52147" algn="l" defTabSz="23152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951B3BD1-E92F-44B0-92E4-D996F77AABC1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2163" y="738188"/>
            <a:ext cx="2614612" cy="3698875"/>
          </a:xfrm>
          <a:solidFill>
            <a:srgbClr val="FFFFFF"/>
          </a:solidFill>
        </p:spPr>
      </p:sp>
      <p:sp>
        <p:nvSpPr>
          <p:cNvPr id="51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3419" y="4682449"/>
            <a:ext cx="5390498" cy="4436501"/>
          </a:xfrm>
          <a:noFill/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defTabSz="445535" eaLnBrk="1" hangingPunct="1">
              <a:spcBef>
                <a:spcPct val="0"/>
              </a:spcBef>
              <a:buClrTx/>
              <a:defRPr/>
            </a:pPr>
            <a:endParaRPr kumimoji="0" lang="ru-RU" dirty="0" smtClean="0">
              <a:latin typeface="Calibri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5517" y="9363320"/>
            <a:ext cx="2920246" cy="49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9307" tIns="46440" rIns="89307" bIns="46440" anchor="b"/>
          <a:lstStyle/>
          <a:p>
            <a:pPr algn="r">
              <a:buClrTx/>
              <a:tabLst>
                <a:tab pos="0" algn="l"/>
                <a:tab pos="444228" algn="l"/>
                <a:tab pos="890032" algn="l"/>
                <a:tab pos="1335834" algn="l"/>
                <a:tab pos="1781638" algn="l"/>
                <a:tab pos="2227441" algn="l"/>
                <a:tab pos="2673244" algn="l"/>
                <a:tab pos="3119047" algn="l"/>
                <a:tab pos="3564851" algn="l"/>
                <a:tab pos="4010653" algn="l"/>
                <a:tab pos="4456457" algn="l"/>
                <a:tab pos="4902260" algn="l"/>
                <a:tab pos="5348063" algn="l"/>
                <a:tab pos="5793866" algn="l"/>
                <a:tab pos="6239670" algn="l"/>
                <a:tab pos="6685472" algn="l"/>
                <a:tab pos="7131276" algn="l"/>
                <a:tab pos="7577079" algn="l"/>
                <a:tab pos="8022882" algn="l"/>
                <a:tab pos="8468685" algn="l"/>
                <a:tab pos="8914489" algn="l"/>
              </a:tabLst>
            </a:pPr>
            <a:fld id="{B68AC4FB-FAB1-4069-A0CE-622051711D0A}" type="slidenum">
              <a:rPr lang="ru-RU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44228" algn="l"/>
                  <a:tab pos="890032" algn="l"/>
                  <a:tab pos="1335834" algn="l"/>
                  <a:tab pos="1781638" algn="l"/>
                  <a:tab pos="2227441" algn="l"/>
                  <a:tab pos="2673244" algn="l"/>
                  <a:tab pos="3119047" algn="l"/>
                  <a:tab pos="3564851" algn="l"/>
                  <a:tab pos="4010653" algn="l"/>
                  <a:tab pos="4456457" algn="l"/>
                  <a:tab pos="4902260" algn="l"/>
                  <a:tab pos="5348063" algn="l"/>
                  <a:tab pos="5793866" algn="l"/>
                  <a:tab pos="6239670" algn="l"/>
                  <a:tab pos="6685472" algn="l"/>
                  <a:tab pos="7131276" algn="l"/>
                  <a:tab pos="7577079" algn="l"/>
                  <a:tab pos="8022882" algn="l"/>
                  <a:tab pos="8468685" algn="l"/>
                  <a:tab pos="8914489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29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34192" y="6643779"/>
            <a:ext cx="12854146" cy="458429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12119189"/>
            <a:ext cx="10585768" cy="54655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0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3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F3841-2347-4BE6-9B33-49F929136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A015-4147-45FA-9349-CCB115702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856468"/>
            <a:ext cx="3402568" cy="18248087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8" y="856468"/>
            <a:ext cx="9955664" cy="1824808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AC0F-C837-49DA-B2B6-F23B299B2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9FD6-98D6-435D-8057-76C858B1A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94578" y="13743008"/>
            <a:ext cx="12854146" cy="4247657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8" y="9064668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161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08325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48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416648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520811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624973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72913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833296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7796-8BDE-450E-B967-6DA2100AD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7" y="4990282"/>
            <a:ext cx="6679115" cy="1411429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4990282"/>
            <a:ext cx="6679115" cy="14114299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3B8BC-37BB-4BA7-8FBE-8DC927B9D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4787281"/>
            <a:ext cx="6681742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1618" indent="0">
              <a:buNone/>
              <a:defRPr sz="4600" b="1"/>
            </a:lvl2pPr>
            <a:lvl3pPr marL="2083251" indent="0">
              <a:buNone/>
              <a:defRPr sz="4200" b="1"/>
            </a:lvl3pPr>
            <a:lvl4pPr marL="3124869" indent="0">
              <a:buNone/>
              <a:defRPr sz="3700" b="1"/>
            </a:lvl4pPr>
            <a:lvl5pPr marL="4166485" indent="0">
              <a:buNone/>
              <a:defRPr sz="3700" b="1"/>
            </a:lvl5pPr>
            <a:lvl6pPr marL="5208118" indent="0">
              <a:buNone/>
              <a:defRPr sz="3700" b="1"/>
            </a:lvl6pPr>
            <a:lvl7pPr marL="6249736" indent="0">
              <a:buNone/>
              <a:defRPr sz="3700" b="1"/>
            </a:lvl7pPr>
            <a:lvl8pPr marL="7291354" indent="0">
              <a:buNone/>
              <a:defRPr sz="3700" b="1"/>
            </a:lvl8pPr>
            <a:lvl9pPr marL="8332968" indent="0">
              <a:buNone/>
              <a:defRPr sz="37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7" y="6782390"/>
            <a:ext cx="6681742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49" y="4787281"/>
            <a:ext cx="6684366" cy="1995110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41618" indent="0">
              <a:buNone/>
              <a:defRPr sz="4600" b="1"/>
            </a:lvl2pPr>
            <a:lvl3pPr marL="2083251" indent="0">
              <a:buNone/>
              <a:defRPr sz="4200" b="1"/>
            </a:lvl3pPr>
            <a:lvl4pPr marL="3124869" indent="0">
              <a:buNone/>
              <a:defRPr sz="3700" b="1"/>
            </a:lvl4pPr>
            <a:lvl5pPr marL="4166485" indent="0">
              <a:buNone/>
              <a:defRPr sz="3700" b="1"/>
            </a:lvl5pPr>
            <a:lvl6pPr marL="5208118" indent="0">
              <a:buNone/>
              <a:defRPr sz="3700" b="1"/>
            </a:lvl6pPr>
            <a:lvl7pPr marL="6249736" indent="0">
              <a:buNone/>
              <a:defRPr sz="3700" b="1"/>
            </a:lvl7pPr>
            <a:lvl8pPr marL="7291354" indent="0">
              <a:buNone/>
              <a:defRPr sz="3700" b="1"/>
            </a:lvl8pPr>
            <a:lvl9pPr marL="8332968" indent="0">
              <a:buNone/>
              <a:defRPr sz="37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49" y="6782390"/>
            <a:ext cx="6684366" cy="12322165"/>
          </a:xfrm>
        </p:spPr>
        <p:txBody>
          <a:bodyPr/>
          <a:lstStyle>
            <a:lvl1pPr>
              <a:defRPr sz="54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6A65C-318A-477B-9030-B11CD0554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427AA-1CB4-44B4-9F83-3B6721433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8796-4B32-4D9A-8C9D-9751DB187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6137" y="851513"/>
            <a:ext cx="4975207" cy="362387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91" y="851540"/>
            <a:ext cx="8453911" cy="18253042"/>
          </a:xfrm>
        </p:spPr>
        <p:txBody>
          <a:bodyPr/>
          <a:lstStyle>
            <a:lvl1pPr>
              <a:defRPr sz="7200"/>
            </a:lvl1pPr>
            <a:lvl2pPr>
              <a:defRPr sz="6500"/>
            </a:lvl2pPr>
            <a:lvl3pPr>
              <a:defRPr sz="54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37" y="4475415"/>
            <a:ext cx="4975207" cy="14629167"/>
          </a:xfrm>
        </p:spPr>
        <p:txBody>
          <a:bodyPr/>
          <a:lstStyle>
            <a:lvl1pPr marL="0" indent="0">
              <a:buNone/>
              <a:defRPr sz="3000"/>
            </a:lvl1pPr>
            <a:lvl2pPr marL="1041618" indent="0">
              <a:buNone/>
              <a:defRPr sz="2600"/>
            </a:lvl2pPr>
            <a:lvl3pPr marL="2083251" indent="0">
              <a:buNone/>
              <a:defRPr sz="2200"/>
            </a:lvl3pPr>
            <a:lvl4pPr marL="3124869" indent="0">
              <a:buNone/>
              <a:defRPr sz="2000"/>
            </a:lvl4pPr>
            <a:lvl5pPr marL="4166485" indent="0">
              <a:buNone/>
              <a:defRPr sz="2000"/>
            </a:lvl5pPr>
            <a:lvl6pPr marL="5208118" indent="0">
              <a:buNone/>
              <a:defRPr sz="2000"/>
            </a:lvl6pPr>
            <a:lvl7pPr marL="6249736" indent="0">
              <a:buNone/>
              <a:defRPr sz="2000"/>
            </a:lvl7pPr>
            <a:lvl8pPr marL="7291354" indent="0">
              <a:buNone/>
              <a:defRPr sz="2000"/>
            </a:lvl8pPr>
            <a:lvl9pPr marL="8332968" indent="0">
              <a:buNone/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D223-D9ED-47D8-909E-52B4737E3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64121" y="14970763"/>
            <a:ext cx="9073515" cy="176738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1910951"/>
            <a:ext cx="9073515" cy="12832080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41618" indent="0">
              <a:buNone/>
              <a:defRPr sz="6500"/>
            </a:lvl2pPr>
            <a:lvl3pPr marL="2083251" indent="0">
              <a:buNone/>
              <a:defRPr sz="5400"/>
            </a:lvl3pPr>
            <a:lvl4pPr marL="3124869" indent="0">
              <a:buNone/>
              <a:defRPr sz="4600"/>
            </a:lvl4pPr>
            <a:lvl5pPr marL="4166485" indent="0">
              <a:buNone/>
              <a:defRPr sz="4600"/>
            </a:lvl5pPr>
            <a:lvl6pPr marL="5208118" indent="0">
              <a:buNone/>
              <a:defRPr sz="4600"/>
            </a:lvl6pPr>
            <a:lvl7pPr marL="6249736" indent="0">
              <a:buNone/>
              <a:defRPr sz="4600"/>
            </a:lvl7pPr>
            <a:lvl8pPr marL="7291354" indent="0">
              <a:buNone/>
              <a:defRPr sz="4600"/>
            </a:lvl8pPr>
            <a:lvl9pPr marL="8332968" indent="0">
              <a:buNone/>
              <a:defRPr sz="46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16738144"/>
            <a:ext cx="9073515" cy="2509976"/>
          </a:xfrm>
        </p:spPr>
        <p:txBody>
          <a:bodyPr/>
          <a:lstStyle>
            <a:lvl1pPr marL="0" indent="0">
              <a:buNone/>
              <a:defRPr sz="3000"/>
            </a:lvl1pPr>
            <a:lvl2pPr marL="1041618" indent="0">
              <a:buNone/>
              <a:defRPr sz="2600"/>
            </a:lvl2pPr>
            <a:lvl3pPr marL="2083251" indent="0">
              <a:buNone/>
              <a:defRPr sz="2200"/>
            </a:lvl3pPr>
            <a:lvl4pPr marL="3124869" indent="0">
              <a:buNone/>
              <a:defRPr sz="2000"/>
            </a:lvl4pPr>
            <a:lvl5pPr marL="4166485" indent="0">
              <a:buNone/>
              <a:defRPr sz="2000"/>
            </a:lvl5pPr>
            <a:lvl6pPr marL="5208118" indent="0">
              <a:buNone/>
              <a:defRPr sz="2000"/>
            </a:lvl6pPr>
            <a:lvl7pPr marL="6249736" indent="0">
              <a:buNone/>
              <a:defRPr sz="2000"/>
            </a:lvl7pPr>
            <a:lvl8pPr marL="7291354" indent="0">
              <a:buNone/>
              <a:defRPr sz="2000"/>
            </a:lvl8pPr>
            <a:lvl9pPr marL="8332968" indent="0">
              <a:buNone/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9479E-0E1E-4F6A-A44B-DF8B9F1A9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5962" y="856512"/>
            <a:ext cx="13610606" cy="35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327" tIns="104170" rIns="208327" bIns="1041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5962" y="4990541"/>
            <a:ext cx="13610606" cy="1411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8327" tIns="104170" rIns="208327" bIns="10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961" y="19822296"/>
            <a:ext cx="3528925" cy="1138609"/>
          </a:xfrm>
          <a:prstGeom prst="rect">
            <a:avLst/>
          </a:prstGeom>
        </p:spPr>
        <p:txBody>
          <a:bodyPr vert="horz" lIns="208327" tIns="104170" rIns="208327" bIns="104170" rtlCol="0" anchor="ctr"/>
          <a:lstStyle>
            <a:lvl1pPr algn="l" defTabSz="227498">
              <a:buFont typeface="Times New Roman" charset="0"/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699" y="19822296"/>
            <a:ext cx="4789132" cy="1138609"/>
          </a:xfrm>
          <a:prstGeom prst="rect">
            <a:avLst/>
          </a:prstGeom>
        </p:spPr>
        <p:txBody>
          <a:bodyPr vert="horz" lIns="208327" tIns="104170" rIns="208327" bIns="104170" rtlCol="0" anchor="ctr"/>
          <a:lstStyle>
            <a:lvl1pPr algn="ctr" defTabSz="227498">
              <a:buFont typeface="Times New Roman" charset="0"/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644" y="19822296"/>
            <a:ext cx="3528925" cy="1138609"/>
          </a:xfrm>
          <a:prstGeom prst="rect">
            <a:avLst/>
          </a:prstGeom>
        </p:spPr>
        <p:txBody>
          <a:bodyPr vert="horz" wrap="square" lIns="208327" tIns="104170" rIns="208327" bIns="104170" numCol="1" anchor="ctr" anchorCtr="0" compatLnSpc="1">
            <a:prstTxWarp prst="textNoShape">
              <a:avLst/>
            </a:prstTxWarp>
          </a:bodyPr>
          <a:lstStyle>
            <a:lvl1pPr algn="r">
              <a:defRPr sz="2600">
                <a:solidFill>
                  <a:srgbClr val="898989"/>
                </a:solidFill>
              </a:defRPr>
            </a:lvl1pPr>
          </a:lstStyle>
          <a:p>
            <a:fld id="{5C5943CD-80BD-4E7D-8D43-2BAEF70C27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1040847" rtl="0" eaLnBrk="0" fontAlgn="base" hangingPunct="0">
        <a:spcBef>
          <a:spcPct val="0"/>
        </a:spcBef>
        <a:spcAft>
          <a:spcPct val="0"/>
        </a:spcAft>
        <a:defRPr kumimoji="1" sz="100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defTabSz="1040847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31657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463315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694971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926627" algn="ctr" defTabSz="1040847" rtl="0" fontAlgn="base">
        <a:spcBef>
          <a:spcPct val="0"/>
        </a:spcBef>
        <a:spcAft>
          <a:spcPct val="0"/>
        </a:spcAft>
        <a:defRPr kumimoji="1" sz="100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781038" indent="-781038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7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1692381" indent="-650731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65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2603727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5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3645378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4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4687028" indent="-520424" algn="l" defTabSz="10408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4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5728927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0545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12161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53794" indent="-520809" algn="l" defTabSz="104161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61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83251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24869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166485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0811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249736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291354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332968" algn="l" defTabSz="104161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image" Target="../media/image2.png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openxmlformats.org/officeDocument/2006/relationships/diagramData" Target="../diagrams/data8.xml"/><Relationship Id="rId47" Type="http://schemas.openxmlformats.org/officeDocument/2006/relationships/image" Target="../media/image5.jpeg"/><Relationship Id="rId50" Type="http://schemas.openxmlformats.org/officeDocument/2006/relationships/image" Target="../media/image8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image" Target="../media/image1.jpeg"/><Relationship Id="rId46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image" Target="../media/image3.jpeg"/><Relationship Id="rId45" Type="http://schemas.openxmlformats.org/officeDocument/2006/relationships/diagramColors" Target="../diagrams/colors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QuickStyle" Target="../diagrams/quickStyle8.xml"/><Relationship Id="rId52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Layout" Target="../diagrams/layout8.xml"/><Relationship Id="rId48" Type="http://schemas.openxmlformats.org/officeDocument/2006/relationships/image" Target="../media/image6.jpeg"/><Relationship Id="rId8" Type="http://schemas.openxmlformats.org/officeDocument/2006/relationships/diagramData" Target="../diagrams/data2.xml"/><Relationship Id="rId5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20637942"/>
            <a:ext cx="15122525" cy="7488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  <a:extLst/>
        </p:spPr>
        <p:txBody>
          <a:bodyPr wrap="none" lIns="46303" tIns="23152" rIns="46303" bIns="23152" anchor="ctr"/>
          <a:lstStyle/>
          <a:p>
            <a:pPr algn="r">
              <a:buFont typeface="Times New Roman" charset="0"/>
              <a:buNone/>
              <a:defRPr/>
            </a:pPr>
            <a:endParaRPr lang="ru-RU" sz="2600" b="1" dirty="0">
              <a:latin typeface="Calibri" charset="0"/>
              <a:ea typeface="Arial" charset="0"/>
              <a:cs typeface="Arial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0" y="17606168"/>
          <a:ext cx="7300751" cy="378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4013591" cy="19234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36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46303" tIns="23152" rIns="46303" bIns="23152" anchor="ctr"/>
          <a:lstStyle/>
          <a:p>
            <a:endParaRPr lang="ru-RU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0" y="263452"/>
            <a:ext cx="13690808" cy="138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6772" tIns="43385" rIns="86772" bIns="43385">
            <a:spAutoFit/>
          </a:bodyPr>
          <a:lstStyle/>
          <a:p>
            <a:pPr algn="ctr"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  <a:tab pos="8069378" algn="l"/>
                <a:tab pos="8436171" algn="l"/>
              </a:tabLst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Гурток  «Природничий» </a:t>
            </a:r>
          </a:p>
          <a:p>
            <a:pPr algn="ctr">
              <a:tabLst>
                <a:tab pos="0" algn="l"/>
                <a:tab pos="226831" algn="l"/>
                <a:tab pos="454466" algn="l"/>
                <a:tab pos="682099" algn="l"/>
                <a:tab pos="909736" algn="l"/>
                <a:tab pos="1137371" algn="l"/>
                <a:tab pos="1365006" algn="l"/>
                <a:tab pos="1592641" algn="l"/>
                <a:tab pos="1820276" algn="l"/>
                <a:tab pos="2047911" algn="l"/>
                <a:tab pos="2275546" algn="l"/>
                <a:tab pos="2503179" algn="l"/>
                <a:tab pos="2730815" algn="l"/>
                <a:tab pos="2958451" algn="l"/>
                <a:tab pos="3186088" algn="l"/>
                <a:tab pos="3413720" algn="l"/>
                <a:tab pos="3641358" algn="l"/>
                <a:tab pos="3868990" algn="l"/>
                <a:tab pos="4096625" algn="l"/>
                <a:tab pos="4324262" algn="l"/>
                <a:tab pos="4551895" algn="l"/>
                <a:tab pos="4768269" algn="l"/>
                <a:tab pos="5135059" algn="l"/>
                <a:tab pos="5501850" algn="l"/>
                <a:tab pos="5868640" algn="l"/>
                <a:tab pos="6235431" algn="l"/>
                <a:tab pos="6602219" algn="l"/>
                <a:tab pos="6969009" algn="l"/>
                <a:tab pos="7335800" algn="l"/>
                <a:tab pos="7702590" algn="l"/>
                <a:tab pos="8069378" algn="l"/>
                <a:tab pos="8436171" algn="l"/>
              </a:tabLst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 медична академія</a:t>
            </a:r>
            <a:endParaRPr lang="uk-UA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6985198" y="10693400"/>
          <a:ext cx="813732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365" name="TextBox 1"/>
          <p:cNvSpPr txBox="1">
            <a:spLocks noChangeArrowheads="1"/>
          </p:cNvSpPr>
          <p:nvPr/>
        </p:nvSpPr>
        <p:spPr bwMode="auto">
          <a:xfrm>
            <a:off x="680949" y="20833948"/>
            <a:ext cx="13760631" cy="7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32" tIns="23167" rIns="46332" bIns="23167">
            <a:spAutoFit/>
          </a:bodyPr>
          <a:lstStyle/>
          <a:p>
            <a:pPr algn="r"/>
            <a:r>
              <a:rPr lang="uk-UA" sz="2400" b="1" dirty="0" smtClean="0">
                <a:latin typeface="Calibri" pitchFamily="34" charset="0"/>
              </a:rPr>
              <a:t>ЧЕРКАСИ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uk-UA" sz="2400" dirty="0" smtClean="0"/>
              <a:t>– </a:t>
            </a:r>
            <a:r>
              <a:rPr lang="ru-RU" sz="2400" b="1" dirty="0" smtClean="0">
                <a:latin typeface="Calibri" pitchFamily="34" charset="0"/>
              </a:rPr>
              <a:t>2021</a:t>
            </a:r>
            <a:endParaRPr lang="ru-RU" sz="2400" b="1" dirty="0">
              <a:latin typeface="Calibri" pitchFamily="34" charset="0"/>
            </a:endParaRPr>
          </a:p>
          <a:p>
            <a:pPr algn="r"/>
            <a:endParaRPr lang="ru-RU" sz="2400" dirty="0"/>
          </a:p>
        </p:txBody>
      </p:sp>
      <p:sp>
        <p:nvSpPr>
          <p:cNvPr id="14367" name="Rectangle 1"/>
          <p:cNvSpPr>
            <a:spLocks noChangeArrowheads="1"/>
          </p:cNvSpPr>
          <p:nvPr/>
        </p:nvSpPr>
        <p:spPr bwMode="auto">
          <a:xfrm>
            <a:off x="14383236" y="1"/>
            <a:ext cx="739290" cy="19250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36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46303" tIns="23152" rIns="46303" bIns="23152" anchor="ctr"/>
          <a:lstStyle/>
          <a:p>
            <a:endParaRPr lang="ru-RU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" y="1913245"/>
            <a:ext cx="15122524" cy="73712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9435" tIns="29720" rIns="59435" bIns="29720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uk-UA" sz="4400" i="1" dirty="0" smtClean="0">
                <a:ln w="0">
                  <a:solidFill>
                    <a:srgbClr val="000066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 smtClean="0">
                <a:ln w="0">
                  <a:solidFill>
                    <a:srgbClr val="000066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«МІКРОЕЛЕМЕНТИ У НАШОМУ ЖИТТІ»</a:t>
            </a:r>
            <a:endParaRPr lang="ru-RU" sz="4400" i="1" dirty="0">
              <a:ln w="0">
                <a:solidFill>
                  <a:srgbClr val="000066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1" y="13501712"/>
          <a:ext cx="684118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6985198" y="17174120"/>
          <a:ext cx="8137327" cy="355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0" y="8893200"/>
          <a:ext cx="52841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7057206" y="2700512"/>
          <a:ext cx="806531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0" y="2844528"/>
          <a:ext cx="7012719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44" name="Рисунок 43" descr="https://svitppt.com.ua/images/50/49320/960/img10.jpg"/>
          <p:cNvPicPr/>
          <p:nvPr/>
        </p:nvPicPr>
        <p:blipFill>
          <a:blip r:embed="rId3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006" y="8173120"/>
            <a:ext cx="439248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s://www.nestle.ua/sites/g/files/pydnoa316/files/asset-library/publishingimages/news/c4329bb6-e02b-4520-9edc-542c31923b27.png"/>
          <p:cNvPicPr/>
          <p:nvPr/>
        </p:nvPicPr>
        <p:blipFill>
          <a:blip r:embed="rId39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674225" y="7885088"/>
            <a:ext cx="54483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Продукти, багаті кобальтом"/>
          <p:cNvPicPr/>
          <p:nvPr/>
        </p:nvPicPr>
        <p:blipFill>
          <a:blip r:embed="rId40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878" y="11629504"/>
            <a:ext cx="24482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Інфографіка марганець, ознаки дефіциту та харчові джерела"/>
          <p:cNvPicPr/>
          <p:nvPr/>
        </p:nvPicPr>
        <p:blipFill>
          <a:blip r:embed="rId4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41182" y="11845528"/>
            <a:ext cx="3456384" cy="33843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xmlns="" val="1891862016"/>
              </p:ext>
            </p:extLst>
          </p:nvPr>
        </p:nvGraphicFramePr>
        <p:xfrm>
          <a:off x="6841182" y="15085888"/>
          <a:ext cx="828134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pic>
        <p:nvPicPr>
          <p:cNvPr id="48" name="Рисунок 47" descr="Продукти з марганцем: таблиця з нормами споживання, де міститься більше  всього"/>
          <p:cNvPicPr/>
          <p:nvPr/>
        </p:nvPicPr>
        <p:blipFill>
          <a:blip r:embed="rId4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297566" y="13789744"/>
            <a:ext cx="165618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 descr="Інфографіка мідь Біологічна роль та ознаки дефіциту "/>
          <p:cNvPicPr/>
          <p:nvPr/>
        </p:nvPicPr>
        <p:blipFill>
          <a:blip r:embed="rId4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902" y="14509824"/>
            <a:ext cx="25202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Мідь в організмі - що важливо знати про її дефіцит. Дефіцит міді симптоми  проявленія.С чим краще засвоюється мідь. Як правильно приймати мідь"/>
          <p:cNvPicPr/>
          <p:nvPr/>
        </p:nvPicPr>
        <p:blipFill>
          <a:blip r:embed="rId49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782" y="16814080"/>
            <a:ext cx="1602061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 descr="https://w2w.com.ua/wp-content/uploads/2020/01/1b0599869aa6b48e149d95a0b6f0808b.png"/>
          <p:cNvPicPr/>
          <p:nvPr/>
        </p:nvPicPr>
        <p:blipFill>
          <a:blip r:embed="rId50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198" y="16958096"/>
            <a:ext cx="28803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https://svitppt.com.ua/images/50/49320/960/img13.jpg"/>
          <p:cNvPicPr/>
          <p:nvPr/>
        </p:nvPicPr>
        <p:blipFill>
          <a:blip r:embed="rId51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062" y="19046328"/>
            <a:ext cx="3024335" cy="234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 descr="Цинк"/>
          <p:cNvPicPr/>
          <p:nvPr/>
        </p:nvPicPr>
        <p:blipFill>
          <a:blip r:embed="rId5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182" y="15085888"/>
            <a:ext cx="3384376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1359</TotalTime>
  <Words>499</Words>
  <Application>Microsoft Office PowerPoint</Application>
  <PresentationFormat>Произвольный</PresentationFormat>
  <Paragraphs>159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Msolonko</dc:creator>
  <cp:lastModifiedBy>Comp43-Server</cp:lastModifiedBy>
  <cp:revision>221</cp:revision>
  <cp:lastPrinted>1601-01-01T00:00:00Z</cp:lastPrinted>
  <dcterms:created xsi:type="dcterms:W3CDTF">2011-02-14T01:20:00Z</dcterms:created>
  <dcterms:modified xsi:type="dcterms:W3CDTF">2021-11-22T08:00:01Z</dcterms:modified>
</cp:coreProperties>
</file>