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3267469837557"/>
          <c:y val="4.9097619899785255E-2"/>
          <c:w val="0.8844291886927933"/>
          <c:h val="0.81001572639042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C788E"/>
            </a:solidFill>
            <a:ln>
              <a:solidFill>
                <a:srgbClr val="000099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на 5</c:v>
                </c:pt>
                <c:pt idx="1">
                  <c:v>на 4</c:v>
                </c:pt>
                <c:pt idx="2">
                  <c:v>на 3</c:v>
                </c:pt>
                <c:pt idx="3">
                  <c:v>на 2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0.13900000000000001</c:v>
                </c:pt>
                <c:pt idx="1">
                  <c:v>0.55600000000000005</c:v>
                </c:pt>
                <c:pt idx="2">
                  <c:v>0.30299999999999999</c:v>
                </c:pt>
                <c:pt idx="3">
                  <c:v>4.0000000000000001E-3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14048"/>
        <c:axId val="81947456"/>
      </c:barChart>
      <c:catAx>
        <c:axId val="9011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389" b="1" i="0" baseline="0">
                <a:solidFill>
                  <a:srgbClr val="7B030C"/>
                </a:solidFill>
              </a:defRPr>
            </a:pPr>
            <a:endParaRPr lang="ru-RU"/>
          </a:p>
        </c:txPr>
        <c:crossAx val="81947456"/>
        <c:crosses val="autoZero"/>
        <c:auto val="1"/>
        <c:lblAlgn val="ctr"/>
        <c:lblOffset val="100"/>
        <c:noMultiLvlLbl val="0"/>
      </c:catAx>
      <c:valAx>
        <c:axId val="819474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ru-RU" sz="1979" b="1" i="0" baseline="0">
                <a:solidFill>
                  <a:srgbClr val="003399"/>
                </a:solidFill>
              </a:defRPr>
            </a:pPr>
            <a:endParaRPr lang="ru-RU"/>
          </a:p>
        </c:txPr>
        <c:crossAx val="90114048"/>
        <c:crosses val="autoZero"/>
        <c:crossBetween val="between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779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3267469837557"/>
          <c:y val="4.9097619899785255E-2"/>
          <c:w val="0.8844291886927933"/>
          <c:h val="0.81001572639042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C788E"/>
            </a:solidFill>
            <a:ln>
              <a:solidFill>
                <a:srgbClr val="000099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на 5</c:v>
                </c:pt>
                <c:pt idx="1">
                  <c:v>на 4</c:v>
                </c:pt>
                <c:pt idx="2">
                  <c:v>на 3</c:v>
                </c:pt>
                <c:pt idx="3">
                  <c:v>на 2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0.18149999999999999</c:v>
                </c:pt>
                <c:pt idx="1">
                  <c:v>0.52800000000000002</c:v>
                </c:pt>
                <c:pt idx="2">
                  <c:v>0.29049999999999998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501056"/>
        <c:axId val="84997760"/>
      </c:barChart>
      <c:catAx>
        <c:axId val="4350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389" b="1" i="0" baseline="0">
                <a:solidFill>
                  <a:srgbClr val="7B030C"/>
                </a:solidFill>
              </a:defRPr>
            </a:pPr>
            <a:endParaRPr lang="ru-RU"/>
          </a:p>
        </c:txPr>
        <c:crossAx val="84997760"/>
        <c:crossesAt val="0"/>
        <c:auto val="1"/>
        <c:lblAlgn val="ctr"/>
        <c:lblOffset val="100"/>
        <c:noMultiLvlLbl val="0"/>
      </c:catAx>
      <c:valAx>
        <c:axId val="8499776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ru-RU" sz="1979" b="1" i="0" baseline="0">
                <a:solidFill>
                  <a:srgbClr val="003399"/>
                </a:solidFill>
              </a:defRPr>
            </a:pPr>
            <a:endParaRPr lang="ru-RU"/>
          </a:p>
        </c:txPr>
        <c:crossAx val="43501056"/>
        <c:crosses val="autoZero"/>
        <c:crossBetween val="between"/>
        <c:majorUnit val="0.1"/>
        <c:minorUnit val="2.0000000000000004E-2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779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3267469837557"/>
          <c:y val="4.9097619899785255E-2"/>
          <c:w val="0.8844291886927933"/>
          <c:h val="0.81001572639042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C788E"/>
            </a:solidFill>
            <a:ln>
              <a:solidFill>
                <a:srgbClr val="000099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на 5</c:v>
                </c:pt>
                <c:pt idx="1">
                  <c:v>на 4</c:v>
                </c:pt>
                <c:pt idx="2">
                  <c:v>на 3</c:v>
                </c:pt>
                <c:pt idx="3">
                  <c:v>на 2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0.33300000000000002</c:v>
                </c:pt>
                <c:pt idx="1">
                  <c:v>0.48399999999999999</c:v>
                </c:pt>
                <c:pt idx="2">
                  <c:v>0.183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44320"/>
        <c:axId val="84996608"/>
      </c:barChart>
      <c:catAx>
        <c:axId val="4434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389" b="1" i="0" baseline="0">
                <a:solidFill>
                  <a:srgbClr val="7B030C"/>
                </a:solidFill>
              </a:defRPr>
            </a:pPr>
            <a:endParaRPr lang="ru-RU"/>
          </a:p>
        </c:txPr>
        <c:crossAx val="84996608"/>
        <c:crossesAt val="0"/>
        <c:auto val="1"/>
        <c:lblAlgn val="ctr"/>
        <c:lblOffset val="100"/>
        <c:noMultiLvlLbl val="0"/>
      </c:catAx>
      <c:valAx>
        <c:axId val="8499660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ru-RU" sz="1979" b="1" i="0" baseline="0">
                <a:solidFill>
                  <a:srgbClr val="003399"/>
                </a:solidFill>
              </a:defRPr>
            </a:pPr>
            <a:endParaRPr lang="ru-RU"/>
          </a:p>
        </c:txPr>
        <c:crossAx val="44344320"/>
        <c:crosses val="autoZero"/>
        <c:crossBetween val="between"/>
        <c:majorUnit val="0.1"/>
        <c:minorUnit val="2.0000000000000004E-2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779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3267469837557"/>
          <c:y val="4.9097619899785255E-2"/>
          <c:w val="0.8844291886927933"/>
          <c:h val="0.81001572639042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C788E"/>
            </a:solidFill>
            <a:ln>
              <a:solidFill>
                <a:srgbClr val="000099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на 5</c:v>
                </c:pt>
                <c:pt idx="1">
                  <c:v>на 4</c:v>
                </c:pt>
                <c:pt idx="2">
                  <c:v>на 3</c:v>
                </c:pt>
                <c:pt idx="3">
                  <c:v>на 2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0.125</c:v>
                </c:pt>
                <c:pt idx="1">
                  <c:v>0.52</c:v>
                </c:pt>
                <c:pt idx="2">
                  <c:v>0.29199999999999998</c:v>
                </c:pt>
                <c:pt idx="3">
                  <c:v>6.3E-2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43808"/>
        <c:axId val="82239488"/>
      </c:barChart>
      <c:catAx>
        <c:axId val="4434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389" b="1" i="0" baseline="0">
                <a:solidFill>
                  <a:srgbClr val="7B030C"/>
                </a:solidFill>
              </a:defRPr>
            </a:pPr>
            <a:endParaRPr lang="ru-RU"/>
          </a:p>
        </c:txPr>
        <c:crossAx val="82239488"/>
        <c:crossesAt val="0"/>
        <c:auto val="1"/>
        <c:lblAlgn val="ctr"/>
        <c:lblOffset val="100"/>
        <c:noMultiLvlLbl val="0"/>
      </c:catAx>
      <c:valAx>
        <c:axId val="822394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ru-RU" sz="1979" b="1" i="0" baseline="0">
                <a:solidFill>
                  <a:srgbClr val="003399"/>
                </a:solidFill>
              </a:defRPr>
            </a:pPr>
            <a:endParaRPr lang="ru-RU"/>
          </a:p>
        </c:txPr>
        <c:crossAx val="44343808"/>
        <c:crosses val="autoZero"/>
        <c:crossBetween val="between"/>
        <c:majorUnit val="0.1"/>
        <c:minorUnit val="2.0000000000000004E-2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779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3267469837557"/>
          <c:y val="4.9097619899785255E-2"/>
          <c:w val="0.8844291886927933"/>
          <c:h val="0.81001572639042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C788E"/>
            </a:solidFill>
            <a:ln>
              <a:solidFill>
                <a:srgbClr val="000099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на 10-12</c:v>
                </c:pt>
                <c:pt idx="1">
                  <c:v>на 7-9</c:v>
                </c:pt>
                <c:pt idx="2">
                  <c:v>на 4-6</c:v>
                </c:pt>
                <c:pt idx="3">
                  <c:v>на 1-3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6.4000000000000001E-2</c:v>
                </c:pt>
                <c:pt idx="1">
                  <c:v>0.58699999999999997</c:v>
                </c:pt>
                <c:pt idx="2">
                  <c:v>0.34699999999999998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15072"/>
        <c:axId val="32401664"/>
      </c:barChart>
      <c:catAx>
        <c:axId val="9011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389" b="1" i="0" baseline="0">
                <a:solidFill>
                  <a:srgbClr val="7B030C"/>
                </a:solidFill>
              </a:defRPr>
            </a:pPr>
            <a:endParaRPr lang="ru-RU"/>
          </a:p>
        </c:txPr>
        <c:crossAx val="32401664"/>
        <c:crossesAt val="0"/>
        <c:auto val="1"/>
        <c:lblAlgn val="ctr"/>
        <c:lblOffset val="100"/>
        <c:noMultiLvlLbl val="0"/>
      </c:catAx>
      <c:valAx>
        <c:axId val="3240166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ru-RU" sz="1979" b="1" i="0" baseline="0">
                <a:solidFill>
                  <a:srgbClr val="003399"/>
                </a:solidFill>
              </a:defRPr>
            </a:pPr>
            <a:endParaRPr lang="ru-RU"/>
          </a:p>
        </c:txPr>
        <c:crossAx val="90115072"/>
        <c:crosses val="autoZero"/>
        <c:crossBetween val="between"/>
        <c:majorUnit val="0.1"/>
        <c:minorUnit val="2.0000000000000004E-2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77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3267469837557"/>
          <c:y val="4.9097619899785255E-2"/>
          <c:w val="0.8844291886927933"/>
          <c:h val="0.81001572639042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C788E"/>
            </a:solidFill>
            <a:ln>
              <a:solidFill>
                <a:srgbClr val="000099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на 5</c:v>
                </c:pt>
                <c:pt idx="1">
                  <c:v>на 4</c:v>
                </c:pt>
                <c:pt idx="2">
                  <c:v>на 3</c:v>
                </c:pt>
                <c:pt idx="3">
                  <c:v>на 2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0.127</c:v>
                </c:pt>
                <c:pt idx="1">
                  <c:v>0.52</c:v>
                </c:pt>
                <c:pt idx="2">
                  <c:v>0.34300000000000003</c:v>
                </c:pt>
                <c:pt idx="3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211840"/>
        <c:axId val="32399360"/>
      </c:barChart>
      <c:catAx>
        <c:axId val="3421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389" b="1" i="0" baseline="0">
                <a:solidFill>
                  <a:srgbClr val="7B030C"/>
                </a:solidFill>
              </a:defRPr>
            </a:pPr>
            <a:endParaRPr lang="ru-RU"/>
          </a:p>
        </c:txPr>
        <c:crossAx val="32399360"/>
        <c:crossesAt val="0"/>
        <c:auto val="1"/>
        <c:lblAlgn val="ctr"/>
        <c:lblOffset val="100"/>
        <c:noMultiLvlLbl val="0"/>
      </c:catAx>
      <c:valAx>
        <c:axId val="3239936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ru-RU" sz="1979" b="1" i="0" baseline="0">
                <a:solidFill>
                  <a:srgbClr val="003399"/>
                </a:solidFill>
              </a:defRPr>
            </a:pPr>
            <a:endParaRPr lang="ru-RU"/>
          </a:p>
        </c:txPr>
        <c:crossAx val="34211840"/>
        <c:crosses val="autoZero"/>
        <c:crossBetween val="between"/>
        <c:majorUnit val="0.1"/>
        <c:minorUnit val="2.0000000000000004E-2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779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3267469837557"/>
          <c:y val="4.9097619899785255E-2"/>
          <c:w val="0.8844291886927933"/>
          <c:h val="0.81001572639042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C788E"/>
            </a:solidFill>
            <a:ln>
              <a:solidFill>
                <a:srgbClr val="000099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на 5</c:v>
                </c:pt>
                <c:pt idx="1">
                  <c:v>на 4</c:v>
                </c:pt>
                <c:pt idx="2">
                  <c:v>на 3</c:v>
                </c:pt>
                <c:pt idx="3">
                  <c:v>на 2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0.16500000000000001</c:v>
                </c:pt>
                <c:pt idx="1">
                  <c:v>0.495</c:v>
                </c:pt>
                <c:pt idx="2">
                  <c:v>0.34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53152"/>
        <c:axId val="32402816"/>
      </c:barChart>
      <c:catAx>
        <c:axId val="3435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389" b="1" i="0" baseline="0">
                <a:solidFill>
                  <a:srgbClr val="7B030C"/>
                </a:solidFill>
              </a:defRPr>
            </a:pPr>
            <a:endParaRPr lang="ru-RU"/>
          </a:p>
        </c:txPr>
        <c:crossAx val="32402816"/>
        <c:crossesAt val="0"/>
        <c:auto val="1"/>
        <c:lblAlgn val="ctr"/>
        <c:lblOffset val="100"/>
        <c:noMultiLvlLbl val="0"/>
      </c:catAx>
      <c:valAx>
        <c:axId val="3240281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ru-RU" sz="1979" b="1" i="0" baseline="0">
                <a:solidFill>
                  <a:srgbClr val="003399"/>
                </a:solidFill>
              </a:defRPr>
            </a:pPr>
            <a:endParaRPr lang="ru-RU"/>
          </a:p>
        </c:txPr>
        <c:crossAx val="34353152"/>
        <c:crosses val="autoZero"/>
        <c:crossBetween val="between"/>
        <c:majorUnit val="0.1"/>
        <c:minorUnit val="2.0000000000000004E-2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779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3267469837557"/>
          <c:y val="4.9097619899785255E-2"/>
          <c:w val="0.8844291886927933"/>
          <c:h val="0.81001572639042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C788E"/>
            </a:solidFill>
            <a:ln>
              <a:solidFill>
                <a:srgbClr val="000099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на 5</c:v>
                </c:pt>
                <c:pt idx="1">
                  <c:v>на 4</c:v>
                </c:pt>
                <c:pt idx="2">
                  <c:v>на 3</c:v>
                </c:pt>
                <c:pt idx="3">
                  <c:v>на 2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0.04</c:v>
                </c:pt>
                <c:pt idx="1">
                  <c:v>0.60299999999999998</c:v>
                </c:pt>
                <c:pt idx="2">
                  <c:v>0.35299999999999998</c:v>
                </c:pt>
                <c:pt idx="3">
                  <c:v>4.0000000000000001E-3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55712"/>
        <c:axId val="81951488"/>
      </c:barChart>
      <c:catAx>
        <c:axId val="34355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389" b="1" i="0" baseline="0">
                <a:solidFill>
                  <a:srgbClr val="7B030C"/>
                </a:solidFill>
              </a:defRPr>
            </a:pPr>
            <a:endParaRPr lang="ru-RU"/>
          </a:p>
        </c:txPr>
        <c:crossAx val="81951488"/>
        <c:crossesAt val="0"/>
        <c:auto val="1"/>
        <c:lblAlgn val="ctr"/>
        <c:lblOffset val="100"/>
        <c:noMultiLvlLbl val="0"/>
      </c:catAx>
      <c:valAx>
        <c:axId val="819514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ru-RU" sz="1979" b="1" i="0" baseline="0">
                <a:solidFill>
                  <a:srgbClr val="003399"/>
                </a:solidFill>
              </a:defRPr>
            </a:pPr>
            <a:endParaRPr lang="ru-RU"/>
          </a:p>
        </c:txPr>
        <c:crossAx val="34355712"/>
        <c:crosses val="autoZero"/>
        <c:crossBetween val="between"/>
        <c:majorUnit val="0.1"/>
        <c:minorUnit val="2.0000000000000004E-2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779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3267469837557"/>
          <c:y val="4.9097619899785255E-2"/>
          <c:w val="0.8844291886927933"/>
          <c:h val="0.81001572639042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C788E"/>
            </a:solidFill>
            <a:ln>
              <a:solidFill>
                <a:srgbClr val="000099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на 5</c:v>
                </c:pt>
                <c:pt idx="1">
                  <c:v>на 4</c:v>
                </c:pt>
                <c:pt idx="2">
                  <c:v>на 3</c:v>
                </c:pt>
                <c:pt idx="3">
                  <c:v>на 2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0.16500000000000001</c:v>
                </c:pt>
                <c:pt idx="1">
                  <c:v>0.56799999999999995</c:v>
                </c:pt>
                <c:pt idx="2">
                  <c:v>0.26</c:v>
                </c:pt>
                <c:pt idx="3">
                  <c:v>7.0000000000000001E-3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57600"/>
        <c:axId val="81952064"/>
      </c:barChart>
      <c:catAx>
        <c:axId val="3445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389" b="1" i="0" baseline="0">
                <a:solidFill>
                  <a:srgbClr val="7B030C"/>
                </a:solidFill>
              </a:defRPr>
            </a:pPr>
            <a:endParaRPr lang="ru-RU"/>
          </a:p>
        </c:txPr>
        <c:crossAx val="81952064"/>
        <c:crossesAt val="0"/>
        <c:auto val="1"/>
        <c:lblAlgn val="ctr"/>
        <c:lblOffset val="100"/>
        <c:noMultiLvlLbl val="0"/>
      </c:catAx>
      <c:valAx>
        <c:axId val="8195206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ru-RU" sz="1979" b="1" i="0" baseline="0">
                <a:solidFill>
                  <a:srgbClr val="003399"/>
                </a:solidFill>
              </a:defRPr>
            </a:pPr>
            <a:endParaRPr lang="ru-RU"/>
          </a:p>
        </c:txPr>
        <c:crossAx val="34457600"/>
        <c:crosses val="autoZero"/>
        <c:crossBetween val="between"/>
        <c:majorUnit val="0.1"/>
        <c:minorUnit val="2.0000000000000004E-2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77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3267469837557"/>
          <c:y val="4.9097619899785255E-2"/>
          <c:w val="0.8844291886927933"/>
          <c:h val="0.81001572639042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C788E"/>
            </a:solidFill>
            <a:ln>
              <a:solidFill>
                <a:srgbClr val="000099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на 5</c:v>
                </c:pt>
                <c:pt idx="1">
                  <c:v>на 4</c:v>
                </c:pt>
                <c:pt idx="2">
                  <c:v>на 3</c:v>
                </c:pt>
                <c:pt idx="3">
                  <c:v>на 2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2.5999999999999999E-2</c:v>
                </c:pt>
                <c:pt idx="1">
                  <c:v>0.68400000000000005</c:v>
                </c:pt>
                <c:pt idx="2">
                  <c:v>0.28999999999999998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587136"/>
        <c:axId val="34614656"/>
      </c:barChart>
      <c:catAx>
        <c:axId val="3458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389" b="1" i="0" baseline="0">
                <a:solidFill>
                  <a:srgbClr val="7B030C"/>
                </a:solidFill>
              </a:defRPr>
            </a:pPr>
            <a:endParaRPr lang="ru-RU"/>
          </a:p>
        </c:txPr>
        <c:crossAx val="34614656"/>
        <c:crossesAt val="0"/>
        <c:auto val="1"/>
        <c:lblAlgn val="ctr"/>
        <c:lblOffset val="100"/>
        <c:noMultiLvlLbl val="0"/>
      </c:catAx>
      <c:valAx>
        <c:axId val="346146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ru-RU" sz="1979" b="1" i="0" baseline="0">
                <a:solidFill>
                  <a:srgbClr val="003399"/>
                </a:solidFill>
              </a:defRPr>
            </a:pPr>
            <a:endParaRPr lang="ru-RU"/>
          </a:p>
        </c:txPr>
        <c:crossAx val="34587136"/>
        <c:crosses val="autoZero"/>
        <c:crossBetween val="between"/>
        <c:majorUnit val="0.1"/>
        <c:minorUnit val="2.0000000000000004E-2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779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3267469837557"/>
          <c:y val="4.9097619899785255E-2"/>
          <c:w val="0.8844291886927933"/>
          <c:h val="0.81001572639042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C788E"/>
            </a:solidFill>
            <a:ln>
              <a:solidFill>
                <a:srgbClr val="000099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на 5</c:v>
                </c:pt>
                <c:pt idx="1">
                  <c:v>на 4</c:v>
                </c:pt>
                <c:pt idx="2">
                  <c:v>на 3</c:v>
                </c:pt>
                <c:pt idx="3">
                  <c:v>на 2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0.13120000000000001</c:v>
                </c:pt>
                <c:pt idx="1">
                  <c:v>0.53410000000000002</c:v>
                </c:pt>
                <c:pt idx="2">
                  <c:v>0.33450000000000002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437184"/>
        <c:axId val="34616960"/>
      </c:barChart>
      <c:catAx>
        <c:axId val="3343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389" b="1" i="0" baseline="0">
                <a:solidFill>
                  <a:srgbClr val="7B030C"/>
                </a:solidFill>
              </a:defRPr>
            </a:pPr>
            <a:endParaRPr lang="ru-RU"/>
          </a:p>
        </c:txPr>
        <c:crossAx val="34616960"/>
        <c:crossesAt val="0"/>
        <c:auto val="1"/>
        <c:lblAlgn val="ctr"/>
        <c:lblOffset val="100"/>
        <c:noMultiLvlLbl val="0"/>
      </c:catAx>
      <c:valAx>
        <c:axId val="3461696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ru-RU" sz="1979" b="1" i="0" baseline="0">
                <a:solidFill>
                  <a:srgbClr val="003399"/>
                </a:solidFill>
              </a:defRPr>
            </a:pPr>
            <a:endParaRPr lang="ru-RU"/>
          </a:p>
        </c:txPr>
        <c:crossAx val="33437184"/>
        <c:crosses val="autoZero"/>
        <c:crossBetween val="between"/>
        <c:majorUnit val="0.1"/>
        <c:minorUnit val="2.0000000000000004E-2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779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3267469837557"/>
          <c:y val="4.9097619899785255E-2"/>
          <c:w val="0.8844291886927933"/>
          <c:h val="0.81001572639042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C788E"/>
            </a:solidFill>
            <a:ln>
              <a:solidFill>
                <a:srgbClr val="000099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на 5</c:v>
                </c:pt>
                <c:pt idx="1">
                  <c:v>на 4</c:v>
                </c:pt>
                <c:pt idx="2">
                  <c:v>на 3</c:v>
                </c:pt>
                <c:pt idx="3">
                  <c:v>на 2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0.247</c:v>
                </c:pt>
                <c:pt idx="1">
                  <c:v>0.52800000000000002</c:v>
                </c:pt>
                <c:pt idx="2">
                  <c:v>0.224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564672"/>
        <c:axId val="84992000"/>
      </c:barChart>
      <c:catAx>
        <c:axId val="3356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389" b="1" i="0" baseline="0">
                <a:solidFill>
                  <a:srgbClr val="7B030C"/>
                </a:solidFill>
              </a:defRPr>
            </a:pPr>
            <a:endParaRPr lang="ru-RU"/>
          </a:p>
        </c:txPr>
        <c:crossAx val="84992000"/>
        <c:crossesAt val="0"/>
        <c:auto val="1"/>
        <c:lblAlgn val="ctr"/>
        <c:lblOffset val="100"/>
        <c:noMultiLvlLbl val="0"/>
      </c:catAx>
      <c:valAx>
        <c:axId val="849920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ru-RU" sz="1979" b="1" i="0" baseline="0">
                <a:solidFill>
                  <a:srgbClr val="003399"/>
                </a:solidFill>
              </a:defRPr>
            </a:pPr>
            <a:endParaRPr lang="ru-RU"/>
          </a:p>
        </c:txPr>
        <c:crossAx val="33564672"/>
        <c:crosses val="autoZero"/>
        <c:crossBetween val="between"/>
        <c:majorUnit val="0.1"/>
        <c:minorUnit val="2.0000000000000004E-2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779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13DE4-A748-4B51-AA27-5462CE96BAF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F28DE-D4EB-42AC-95BC-47D76BC3F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448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1888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4325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8350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72D01D6-CDF4-4A83-A72F-4636A03C1313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1888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4325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8350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CFFCE2D-5467-4151-8609-58E9F605E0EF}" type="slidenum">
              <a:rPr lang="ru-RU" altLang="uk-UA" smtClean="0"/>
              <a:pPr/>
              <a:t>11</a:t>
            </a:fld>
            <a:endParaRPr lang="ru-RU" altLang="uk-U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1888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4325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8350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9CE55F1-0D71-4D23-AD85-A3862F16B4FA}" type="slidenum">
              <a:rPr lang="ru-RU" altLang="uk-UA" smtClean="0"/>
              <a:pPr/>
              <a:t>12</a:t>
            </a:fld>
            <a:endParaRPr lang="ru-RU" altLang="uk-U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1888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4325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8350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BFA152F-FC92-4A88-AA2F-18242B0B0961}" type="slidenum">
              <a:rPr lang="ru-RU" altLang="uk-UA" smtClean="0"/>
              <a:pPr/>
              <a:t>13</a:t>
            </a:fld>
            <a:endParaRPr lang="ru-RU" altLang="uk-U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1888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4325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8350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4072915-BBC8-4BF0-9C55-329134A6BDE7}" type="slidenum">
              <a:rPr lang="ru-RU" altLang="uk-UA" smtClean="0"/>
              <a:pPr/>
              <a:t>14</a:t>
            </a:fld>
            <a:endParaRPr lang="ru-RU" alt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1888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4325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8350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08BF6AF-AB6F-4A40-A7AF-2D61F52EB15D}" type="slidenum">
              <a:rPr lang="ru-RU" altLang="uk-UA" smtClean="0"/>
              <a:pPr/>
              <a:t>3</a:t>
            </a:fld>
            <a:endParaRPr lang="ru-RU" alt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1888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4325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8350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A1878C5-8C09-40E7-B945-4C84C8306017}" type="slidenum">
              <a:rPr lang="ru-RU" altLang="uk-UA" smtClean="0"/>
              <a:pPr/>
              <a:t>4</a:t>
            </a:fld>
            <a:endParaRPr lang="ru-RU" altLang="uk-U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1888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4325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8350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3823F62-000E-47BD-84B8-E566861760A4}" type="slidenum">
              <a:rPr lang="ru-RU" altLang="uk-UA" smtClean="0"/>
              <a:pPr/>
              <a:t>5</a:t>
            </a:fld>
            <a:endParaRPr lang="ru-RU" altLang="uk-U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1888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4325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8350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99E6E0A-9F8A-4968-84C9-29F4F74E6DFD}" type="slidenum">
              <a:rPr lang="ru-RU" altLang="uk-UA" smtClean="0"/>
              <a:pPr/>
              <a:t>6</a:t>
            </a:fld>
            <a:endParaRPr lang="ru-RU" altLang="uk-U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1888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4325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8350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42A89C3-E2B2-4831-BDF5-568BC8FE36F4}" type="slidenum">
              <a:rPr lang="ru-RU" altLang="uk-UA" smtClean="0"/>
              <a:pPr/>
              <a:t>7</a:t>
            </a:fld>
            <a:endParaRPr lang="ru-RU" altLang="uk-U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1888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4325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8350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1A7C15B-8A10-4DC3-B1B8-E1950CAB33C8}" type="slidenum">
              <a:rPr lang="ru-RU" altLang="uk-UA" smtClean="0"/>
              <a:pPr/>
              <a:t>8</a:t>
            </a:fld>
            <a:endParaRPr lang="ru-RU" altLang="uk-U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1888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4325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8350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6552D36-D1B7-4E52-A199-3BD39934024B}" type="slidenum">
              <a:rPr lang="ru-RU" altLang="uk-UA" smtClean="0"/>
              <a:pPr/>
              <a:t>9</a:t>
            </a:fld>
            <a:endParaRPr lang="ru-RU" altLang="uk-U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1888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4325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8350" indent="-225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FE9595B-2BC7-46A6-A2B1-9D8896840308}" type="slidenum">
              <a:rPr lang="ru-RU" altLang="uk-UA" smtClean="0"/>
              <a:pPr/>
              <a:t>10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99681-762B-44E1-BD1E-4C175C97AAE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5FE50-BD0D-4DF6-B458-2429D9253D5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1B2CB-BA33-410F-9D56-5AB40CE3B7B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DE0AD-F5FC-405A-9EBA-D2A3D36D858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D9713-777E-459A-ACC7-684E94D520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74468-01E7-4879-A87F-527AA90A708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E64A6-466B-45F9-8D6C-1ACC18FE88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BD805-D6CE-4333-9CA4-8BB9590DFE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39FF6-59E0-4D9B-951C-88965C729C2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7DD9F-11CC-4AE2-8040-25CF678C162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984A8-8253-4207-BE62-45738D9D3AB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0F64E0-7323-4002-B9C6-FE5DC692FC15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7" y="2708920"/>
            <a:ext cx="8568952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Arial" panose="020B0604020202020204" pitchFamily="34" charset="0"/>
              </a:rPr>
              <a:t>Ректорських контрольних робіт</a:t>
            </a:r>
          </a:p>
          <a:p>
            <a:pPr algn="ctr">
              <a:defRPr/>
            </a:pPr>
            <a:r>
              <a:rPr lang="uk-UA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Arial" panose="020B0604020202020204" pitchFamily="34" charset="0"/>
              </a:rPr>
              <a:t>2018-2019 </a:t>
            </a:r>
            <a:endParaRPr lang="uk-UA" sz="3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700808"/>
            <a:ext cx="52822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Arial" panose="020B0604020202020204" pitchFamily="34" charset="0"/>
              </a:rPr>
              <a:t>Проміжний аналіз</a:t>
            </a:r>
          </a:p>
        </p:txBody>
      </p:sp>
    </p:spTree>
    <p:extLst>
      <p:ext uri="{BB962C8B-B14F-4D97-AF65-F5344CB8AC3E}">
        <p14:creationId xmlns:p14="http://schemas.microsoft.com/office/powerpoint/2010/main" val="18704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785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Tx/>
              <a:buNone/>
            </a:pPr>
            <a:r>
              <a:rPr lang="uk-UA" altLang="ru-RU" sz="4400" b="1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Фармація, промислова фармація</a:t>
            </a:r>
            <a:endParaRPr lang="ru-RU" altLang="ru-RU" sz="4400" b="1">
              <a:solidFill>
                <a:srgbClr val="66003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67" name="Прямоугольник 3"/>
          <p:cNvSpPr>
            <a:spLocks noChangeArrowheads="1"/>
          </p:cNvSpPr>
          <p:nvPr/>
        </p:nvSpPr>
        <p:spPr bwMode="auto">
          <a:xfrm>
            <a:off x="250825" y="1052513"/>
            <a:ext cx="8493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200" dirty="0"/>
              <a:t>Перевірено </a:t>
            </a:r>
            <a:r>
              <a:rPr lang="uk-UA" altLang="ru-RU" sz="2200" dirty="0" smtClean="0"/>
              <a:t>541 </a:t>
            </a:r>
            <a:r>
              <a:rPr lang="uk-UA" altLang="ru-RU" sz="2200" dirty="0"/>
              <a:t>контрольні роботи, явка становить </a:t>
            </a:r>
            <a:r>
              <a:rPr lang="uk-UA" altLang="ru-RU" sz="2200" dirty="0" smtClean="0"/>
              <a:t>97,3%</a:t>
            </a:r>
            <a:endParaRPr lang="uk-UA" altLang="ru-RU" sz="2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886271"/>
              </p:ext>
            </p:extLst>
          </p:nvPr>
        </p:nvGraphicFramePr>
        <p:xfrm>
          <a:off x="468313" y="1628775"/>
          <a:ext cx="8135937" cy="335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9" name="Прямоугольник 3"/>
          <p:cNvSpPr>
            <a:spLocks noChangeArrowheads="1"/>
          </p:cNvSpPr>
          <p:nvPr/>
        </p:nvSpPr>
        <p:spPr bwMode="auto">
          <a:xfrm>
            <a:off x="2411413" y="4941888"/>
            <a:ext cx="4537075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altLang="ru-RU" sz="2200" dirty="0"/>
              <a:t>Середній бал – 3,7</a:t>
            </a:r>
            <a:endParaRPr lang="ru-RU" altLang="ru-RU" sz="2200" dirty="0"/>
          </a:p>
          <a:p>
            <a:r>
              <a:rPr lang="uk-UA" altLang="ru-RU" sz="2200" dirty="0"/>
              <a:t>Абсолютна успішність – 100%</a:t>
            </a:r>
            <a:endParaRPr lang="ru-RU" altLang="ru-RU" sz="2200" dirty="0"/>
          </a:p>
          <a:p>
            <a:r>
              <a:rPr lang="uk-UA" altLang="ru-RU" sz="2200" dirty="0"/>
              <a:t>Якісний показник </a:t>
            </a:r>
            <a:r>
              <a:rPr lang="uk-UA" altLang="ru-RU" sz="2200" dirty="0" smtClean="0"/>
              <a:t>65,8%</a:t>
            </a:r>
            <a:endParaRPr lang="uk-UA" altLang="ru-RU" sz="2200" dirty="0"/>
          </a:p>
        </p:txBody>
      </p:sp>
    </p:spTree>
    <p:extLst>
      <p:ext uri="{BB962C8B-B14F-4D97-AF65-F5344CB8AC3E}">
        <p14:creationId xmlns:p14="http://schemas.microsoft.com/office/powerpoint/2010/main" val="282726342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7852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Tx/>
              <a:buNone/>
            </a:pPr>
            <a:r>
              <a:rPr lang="uk-UA" altLang="ru-RU" sz="4600" b="1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Медсестринство, СВО бакалавр</a:t>
            </a:r>
            <a:endParaRPr lang="ru-RU" altLang="ru-RU" sz="4600" b="1">
              <a:solidFill>
                <a:srgbClr val="66003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>
            <a:off x="250825" y="1052513"/>
            <a:ext cx="8493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200" dirty="0"/>
              <a:t>Перевірено </a:t>
            </a:r>
            <a:r>
              <a:rPr lang="uk-UA" altLang="ru-RU" sz="2200" dirty="0" smtClean="0"/>
              <a:t>299 </a:t>
            </a:r>
            <a:r>
              <a:rPr lang="uk-UA" altLang="ru-RU" sz="2200" dirty="0"/>
              <a:t>контрольних робіт, явка становить </a:t>
            </a:r>
            <a:r>
              <a:rPr lang="uk-UA" altLang="ru-RU" sz="2200" dirty="0" smtClean="0"/>
              <a:t>98,4%</a:t>
            </a:r>
            <a:endParaRPr lang="uk-UA" altLang="ru-RU" sz="2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247382"/>
              </p:ext>
            </p:extLst>
          </p:nvPr>
        </p:nvGraphicFramePr>
        <p:xfrm>
          <a:off x="468313" y="1628775"/>
          <a:ext cx="8135937" cy="335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3" name="Прямоугольник 3"/>
          <p:cNvSpPr>
            <a:spLocks noChangeArrowheads="1"/>
          </p:cNvSpPr>
          <p:nvPr/>
        </p:nvSpPr>
        <p:spPr bwMode="auto">
          <a:xfrm>
            <a:off x="2411413" y="4941888"/>
            <a:ext cx="4537075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altLang="ru-RU" sz="2200" dirty="0"/>
              <a:t>Середній бал – </a:t>
            </a:r>
            <a:r>
              <a:rPr lang="uk-UA" altLang="ru-RU" sz="2200" dirty="0" smtClean="0"/>
              <a:t>4,0</a:t>
            </a:r>
            <a:endParaRPr lang="ru-RU" altLang="ru-RU" sz="2200" dirty="0"/>
          </a:p>
          <a:p>
            <a:r>
              <a:rPr lang="uk-UA" altLang="ru-RU" sz="2200" dirty="0"/>
              <a:t>Абсолютна успішність – </a:t>
            </a:r>
            <a:r>
              <a:rPr lang="uk-UA" altLang="ru-RU" sz="2200" dirty="0" smtClean="0"/>
              <a:t>100%</a:t>
            </a:r>
            <a:endParaRPr lang="ru-RU" altLang="ru-RU" sz="2200" dirty="0"/>
          </a:p>
          <a:p>
            <a:r>
              <a:rPr lang="uk-UA" altLang="ru-RU" sz="2200" dirty="0"/>
              <a:t>Якісний показник </a:t>
            </a:r>
            <a:r>
              <a:rPr lang="uk-UA" altLang="ru-RU" sz="2200" dirty="0" smtClean="0"/>
              <a:t>78,4%</a:t>
            </a:r>
            <a:endParaRPr lang="uk-UA" altLang="ru-RU" sz="2200" dirty="0"/>
          </a:p>
        </p:txBody>
      </p:sp>
    </p:spTree>
    <p:extLst>
      <p:ext uri="{BB962C8B-B14F-4D97-AF65-F5344CB8AC3E}">
        <p14:creationId xmlns:p14="http://schemas.microsoft.com/office/powerpoint/2010/main" val="404128899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78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Tx/>
              <a:buNone/>
            </a:pPr>
            <a:r>
              <a:rPr lang="uk-UA" altLang="ru-RU" sz="2800" b="1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Фармація, промислова фармація, СВО бакалавр</a:t>
            </a:r>
            <a:endParaRPr lang="ru-RU" altLang="ru-RU" sz="2800" b="1">
              <a:solidFill>
                <a:srgbClr val="66003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250825" y="1052513"/>
            <a:ext cx="8493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200" dirty="0"/>
              <a:t>Перевірено </a:t>
            </a:r>
            <a:r>
              <a:rPr lang="uk-UA" altLang="ru-RU" sz="2200" dirty="0" smtClean="0"/>
              <a:t>303 </a:t>
            </a:r>
            <a:r>
              <a:rPr lang="uk-UA" altLang="ru-RU" sz="2200" dirty="0"/>
              <a:t>контрольні роботи, явка становить </a:t>
            </a:r>
            <a:r>
              <a:rPr lang="uk-UA" altLang="ru-RU" sz="2200" dirty="0" smtClean="0"/>
              <a:t>99%</a:t>
            </a:r>
            <a:endParaRPr lang="uk-UA" altLang="ru-RU" sz="2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172496"/>
              </p:ext>
            </p:extLst>
          </p:nvPr>
        </p:nvGraphicFramePr>
        <p:xfrm>
          <a:off x="468313" y="1628775"/>
          <a:ext cx="8135937" cy="335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Прямоугольник 3"/>
          <p:cNvSpPr>
            <a:spLocks noChangeArrowheads="1"/>
          </p:cNvSpPr>
          <p:nvPr/>
        </p:nvSpPr>
        <p:spPr bwMode="auto">
          <a:xfrm>
            <a:off x="2411413" y="4941888"/>
            <a:ext cx="4537075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altLang="ru-RU" sz="2200" dirty="0"/>
              <a:t>Середній бал – 3,9</a:t>
            </a:r>
            <a:endParaRPr lang="ru-RU" altLang="ru-RU" sz="2200" dirty="0"/>
          </a:p>
          <a:p>
            <a:r>
              <a:rPr lang="uk-UA" altLang="ru-RU" sz="2200" dirty="0"/>
              <a:t>Абсолютна успішність – 100%</a:t>
            </a:r>
            <a:endParaRPr lang="ru-RU" altLang="ru-RU" sz="2200" dirty="0"/>
          </a:p>
          <a:p>
            <a:r>
              <a:rPr lang="uk-UA" altLang="ru-RU" sz="2200" dirty="0"/>
              <a:t>Якісний показник </a:t>
            </a:r>
            <a:r>
              <a:rPr lang="uk-UA" altLang="ru-RU" sz="2200" dirty="0" smtClean="0"/>
              <a:t>71,3%</a:t>
            </a:r>
            <a:endParaRPr lang="uk-UA" altLang="ru-RU" sz="2200" dirty="0"/>
          </a:p>
        </p:txBody>
      </p:sp>
    </p:spTree>
    <p:extLst>
      <p:ext uri="{BB962C8B-B14F-4D97-AF65-F5344CB8AC3E}">
        <p14:creationId xmlns:p14="http://schemas.microsoft.com/office/powerpoint/2010/main" val="250327009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7852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Tx/>
              <a:buNone/>
            </a:pPr>
            <a:r>
              <a:rPr lang="uk-UA" altLang="ru-RU" sz="4600" b="1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Медсестринство, СВО магістр</a:t>
            </a:r>
            <a:endParaRPr lang="ru-RU" altLang="ru-RU" sz="4600" b="1">
              <a:solidFill>
                <a:srgbClr val="66003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250825" y="1052513"/>
            <a:ext cx="8493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200" dirty="0"/>
              <a:t>Перевірено </a:t>
            </a:r>
            <a:r>
              <a:rPr lang="uk-UA" altLang="ru-RU" sz="2200" dirty="0" smtClean="0"/>
              <a:t>60 </a:t>
            </a:r>
            <a:r>
              <a:rPr lang="uk-UA" altLang="ru-RU" sz="2200" dirty="0"/>
              <a:t>контрольних робіт, явка становить </a:t>
            </a:r>
            <a:r>
              <a:rPr lang="uk-UA" altLang="ru-RU" sz="2200" dirty="0" smtClean="0"/>
              <a:t>96,7%</a:t>
            </a:r>
            <a:endParaRPr lang="uk-UA" altLang="ru-RU" sz="2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980500"/>
              </p:ext>
            </p:extLst>
          </p:nvPr>
        </p:nvGraphicFramePr>
        <p:xfrm>
          <a:off x="468313" y="1628775"/>
          <a:ext cx="8135937" cy="335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1" name="Прямоугольник 3"/>
          <p:cNvSpPr>
            <a:spLocks noChangeArrowheads="1"/>
          </p:cNvSpPr>
          <p:nvPr/>
        </p:nvSpPr>
        <p:spPr bwMode="auto">
          <a:xfrm>
            <a:off x="2411413" y="4941888"/>
            <a:ext cx="4537075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altLang="ru-RU" sz="2200" dirty="0"/>
              <a:t>Середній бал – </a:t>
            </a:r>
            <a:r>
              <a:rPr lang="uk-UA" altLang="ru-RU" sz="2200" dirty="0" smtClean="0"/>
              <a:t>4,1</a:t>
            </a:r>
            <a:endParaRPr lang="ru-RU" altLang="ru-RU" sz="2200" dirty="0"/>
          </a:p>
          <a:p>
            <a:r>
              <a:rPr lang="uk-UA" altLang="ru-RU" sz="2200" dirty="0"/>
              <a:t>Абсолютна успішність – 100%</a:t>
            </a:r>
            <a:endParaRPr lang="ru-RU" altLang="ru-RU" sz="2200" dirty="0"/>
          </a:p>
          <a:p>
            <a:r>
              <a:rPr lang="uk-UA" altLang="ru-RU" sz="2200" dirty="0"/>
              <a:t>Якісний показник </a:t>
            </a:r>
            <a:r>
              <a:rPr lang="uk-UA" altLang="ru-RU" sz="2200" dirty="0" smtClean="0"/>
              <a:t>81,7%</a:t>
            </a:r>
            <a:endParaRPr lang="uk-UA" altLang="ru-RU" sz="2200" dirty="0"/>
          </a:p>
        </p:txBody>
      </p:sp>
    </p:spTree>
    <p:extLst>
      <p:ext uri="{BB962C8B-B14F-4D97-AF65-F5344CB8AC3E}">
        <p14:creationId xmlns:p14="http://schemas.microsoft.com/office/powerpoint/2010/main" val="385210562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7852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Tx/>
              <a:buNone/>
            </a:pPr>
            <a:r>
              <a:rPr lang="uk-UA" altLang="ru-RU" sz="4600" b="1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Парамедики</a:t>
            </a:r>
            <a:endParaRPr lang="ru-RU" altLang="ru-RU" sz="4600" b="1">
              <a:solidFill>
                <a:srgbClr val="66003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250825" y="1052513"/>
            <a:ext cx="8493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200" dirty="0"/>
              <a:t>Перевірено </a:t>
            </a:r>
            <a:r>
              <a:rPr lang="uk-UA" altLang="ru-RU" sz="2200" dirty="0" smtClean="0"/>
              <a:t>78 </a:t>
            </a:r>
            <a:r>
              <a:rPr lang="uk-UA" altLang="ru-RU" sz="2200" dirty="0"/>
              <a:t>контрольних робіт, явка становить </a:t>
            </a:r>
            <a:r>
              <a:rPr lang="uk-UA" altLang="ru-RU" sz="2200" dirty="0" smtClean="0"/>
              <a:t>1000%</a:t>
            </a:r>
            <a:endParaRPr lang="uk-UA" altLang="ru-RU" sz="2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000507"/>
              </p:ext>
            </p:extLst>
          </p:nvPr>
        </p:nvGraphicFramePr>
        <p:xfrm>
          <a:off x="468313" y="1628775"/>
          <a:ext cx="8135937" cy="335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89" name="Прямоугольник 3"/>
          <p:cNvSpPr>
            <a:spLocks noChangeArrowheads="1"/>
          </p:cNvSpPr>
          <p:nvPr/>
        </p:nvSpPr>
        <p:spPr bwMode="auto">
          <a:xfrm>
            <a:off x="2411413" y="4941888"/>
            <a:ext cx="5184923" cy="124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altLang="ru-RU" sz="2200" dirty="0"/>
              <a:t>Середній бал – </a:t>
            </a:r>
            <a:r>
              <a:rPr lang="uk-UA" altLang="ru-RU" sz="2200" dirty="0" smtClean="0"/>
              <a:t>3,7</a:t>
            </a:r>
            <a:endParaRPr lang="ru-RU" altLang="ru-RU" sz="2200" dirty="0"/>
          </a:p>
          <a:p>
            <a:r>
              <a:rPr lang="uk-UA" altLang="ru-RU" sz="2200" dirty="0"/>
              <a:t>Абсолютна успішність – </a:t>
            </a:r>
            <a:r>
              <a:rPr lang="uk-UA" altLang="ru-RU" sz="2200" dirty="0" smtClean="0"/>
              <a:t> 93,7%</a:t>
            </a:r>
            <a:endParaRPr lang="ru-RU" altLang="ru-RU" sz="2200" dirty="0"/>
          </a:p>
          <a:p>
            <a:r>
              <a:rPr lang="uk-UA" altLang="ru-RU" sz="2200" dirty="0"/>
              <a:t>Якісний показник </a:t>
            </a:r>
            <a:r>
              <a:rPr lang="uk-UA" altLang="ru-RU" sz="2200" dirty="0" smtClean="0"/>
              <a:t>64,5%</a:t>
            </a:r>
            <a:endParaRPr lang="uk-UA" altLang="ru-RU" sz="2200" dirty="0"/>
          </a:p>
        </p:txBody>
      </p:sp>
    </p:spTree>
    <p:extLst>
      <p:ext uri="{BB962C8B-B14F-4D97-AF65-F5344CB8AC3E}">
        <p14:creationId xmlns:p14="http://schemas.microsoft.com/office/powerpoint/2010/main" val="178271408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785225" cy="8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4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Всього виконано </a:t>
            </a:r>
            <a:r>
              <a:rPr lang="uk-UA" altLang="ru-RU" sz="4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148 </a:t>
            </a:r>
            <a:r>
              <a:rPr lang="uk-UA" altLang="ru-RU" sz="4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РКР</a:t>
            </a:r>
            <a:endParaRPr lang="uk-UA" altLang="ru-RU" sz="4800" b="1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1475656" y="1772816"/>
            <a:ext cx="722947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altLang="ru-RU" sz="3600" dirty="0" smtClean="0"/>
              <a:t>125 </a:t>
            </a:r>
            <a:r>
              <a:rPr lang="uk-UA" altLang="ru-RU" sz="3600" dirty="0"/>
              <a:t>– за 4-и бальною школою оцінювання</a:t>
            </a:r>
            <a:endParaRPr lang="ru-RU" altLang="ru-RU" sz="3600" dirty="0"/>
          </a:p>
          <a:p>
            <a:r>
              <a:rPr lang="uk-UA" altLang="ru-RU" sz="3600" dirty="0" smtClean="0"/>
              <a:t>23 </a:t>
            </a:r>
            <a:r>
              <a:rPr lang="uk-UA" altLang="ru-RU" sz="3600" dirty="0"/>
              <a:t>– за 12-ти бальною шкалою оцінювання</a:t>
            </a: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1490599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785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</a:pPr>
            <a:r>
              <a:rPr lang="uk-UA" altLang="ru-RU" sz="4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4-и бальна шкала оцінювання</a:t>
            </a:r>
            <a:endParaRPr lang="ru-RU" altLang="ru-RU" sz="48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99" name="Прямоугольник 3"/>
          <p:cNvSpPr>
            <a:spLocks noChangeArrowheads="1"/>
          </p:cNvSpPr>
          <p:nvPr/>
        </p:nvSpPr>
        <p:spPr bwMode="auto">
          <a:xfrm>
            <a:off x="250825" y="1052513"/>
            <a:ext cx="8493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200" dirty="0"/>
              <a:t>Перевірено </a:t>
            </a:r>
            <a:r>
              <a:rPr lang="uk-UA" altLang="ru-RU" sz="2200" dirty="0" smtClean="0"/>
              <a:t>2687 </a:t>
            </a:r>
            <a:r>
              <a:rPr lang="uk-UA" altLang="ru-RU" sz="2200" dirty="0"/>
              <a:t>контрольних робіт, явка становить </a:t>
            </a:r>
            <a:r>
              <a:rPr lang="uk-UA" altLang="ru-RU" sz="2200" dirty="0" smtClean="0"/>
              <a:t>98,6 </a:t>
            </a:r>
            <a:r>
              <a:rPr lang="uk-UA" altLang="ru-RU" sz="2200" dirty="0"/>
              <a:t>%</a:t>
            </a:r>
            <a:endParaRPr lang="uk-UA" altLang="ru-RU" sz="2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531663"/>
              </p:ext>
            </p:extLst>
          </p:nvPr>
        </p:nvGraphicFramePr>
        <p:xfrm>
          <a:off x="468313" y="1628775"/>
          <a:ext cx="8135937" cy="335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Прямоугольник 3"/>
          <p:cNvSpPr>
            <a:spLocks noChangeArrowheads="1"/>
          </p:cNvSpPr>
          <p:nvPr/>
        </p:nvSpPr>
        <p:spPr bwMode="auto">
          <a:xfrm>
            <a:off x="2411413" y="4941888"/>
            <a:ext cx="4537075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altLang="ru-RU" sz="2200" dirty="0"/>
              <a:t>Середній бал – 3,8</a:t>
            </a:r>
            <a:endParaRPr lang="ru-RU" altLang="ru-RU" sz="2200" dirty="0"/>
          </a:p>
          <a:p>
            <a:r>
              <a:rPr lang="uk-UA" altLang="ru-RU" sz="2200" dirty="0"/>
              <a:t>Абсолютна успішність – </a:t>
            </a:r>
            <a:r>
              <a:rPr lang="uk-UA" altLang="ru-RU" sz="2200" dirty="0" smtClean="0"/>
              <a:t>99,6%</a:t>
            </a:r>
            <a:endParaRPr lang="ru-RU" altLang="ru-RU" sz="2200" dirty="0"/>
          </a:p>
          <a:p>
            <a:r>
              <a:rPr lang="uk-UA" altLang="ru-RU" sz="2200" dirty="0"/>
              <a:t>Якісний показник </a:t>
            </a:r>
            <a:r>
              <a:rPr lang="uk-UA" altLang="ru-RU" sz="2200" dirty="0" smtClean="0"/>
              <a:t>69,8%</a:t>
            </a:r>
            <a:endParaRPr lang="uk-UA" altLang="ru-RU" sz="2200" dirty="0"/>
          </a:p>
        </p:txBody>
      </p:sp>
    </p:spTree>
    <p:extLst>
      <p:ext uri="{BB962C8B-B14F-4D97-AF65-F5344CB8AC3E}">
        <p14:creationId xmlns:p14="http://schemas.microsoft.com/office/powerpoint/2010/main" val="231584750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7852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</a:pPr>
            <a:r>
              <a:rPr lang="uk-UA" altLang="ru-RU" sz="4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12-и бальна шкала оцінювання</a:t>
            </a:r>
            <a:endParaRPr lang="ru-RU" altLang="ru-RU" sz="4600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3" name="Прямоугольник 3"/>
          <p:cNvSpPr>
            <a:spLocks noChangeArrowheads="1"/>
          </p:cNvSpPr>
          <p:nvPr/>
        </p:nvSpPr>
        <p:spPr bwMode="auto">
          <a:xfrm>
            <a:off x="250825" y="1052513"/>
            <a:ext cx="8493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200" dirty="0"/>
              <a:t>Перевірено </a:t>
            </a:r>
            <a:r>
              <a:rPr lang="uk-UA" altLang="ru-RU" sz="2200" dirty="0" smtClean="0"/>
              <a:t>576 </a:t>
            </a:r>
            <a:r>
              <a:rPr lang="uk-UA" altLang="ru-RU" sz="2200" dirty="0"/>
              <a:t>контрольних робіт, явка становить </a:t>
            </a:r>
            <a:r>
              <a:rPr lang="uk-UA" altLang="ru-RU" sz="2200" dirty="0" smtClean="0"/>
              <a:t>95,5 </a:t>
            </a:r>
            <a:r>
              <a:rPr lang="uk-UA" altLang="ru-RU" sz="2200" dirty="0"/>
              <a:t>%</a:t>
            </a:r>
            <a:endParaRPr lang="uk-UA" altLang="ru-RU" sz="2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209576"/>
              </p:ext>
            </p:extLst>
          </p:nvPr>
        </p:nvGraphicFramePr>
        <p:xfrm>
          <a:off x="468313" y="1628775"/>
          <a:ext cx="8135937" cy="335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Прямоугольник 3"/>
          <p:cNvSpPr>
            <a:spLocks noChangeArrowheads="1"/>
          </p:cNvSpPr>
          <p:nvPr/>
        </p:nvSpPr>
        <p:spPr bwMode="auto">
          <a:xfrm>
            <a:off x="2411413" y="4941888"/>
            <a:ext cx="4537075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altLang="ru-RU" sz="2200" dirty="0"/>
              <a:t>Середній бал – </a:t>
            </a:r>
            <a:r>
              <a:rPr lang="uk-UA" altLang="ru-RU" sz="2200" dirty="0" smtClean="0"/>
              <a:t>7,1</a:t>
            </a:r>
            <a:endParaRPr lang="ru-RU" altLang="ru-RU" sz="2200" dirty="0"/>
          </a:p>
          <a:p>
            <a:r>
              <a:rPr lang="uk-UA" altLang="ru-RU" sz="2200" dirty="0"/>
              <a:t>Абсолютна успішність – </a:t>
            </a:r>
            <a:r>
              <a:rPr lang="uk-UA" altLang="ru-RU" sz="2200" dirty="0" smtClean="0"/>
              <a:t>100%</a:t>
            </a:r>
            <a:endParaRPr lang="ru-RU" altLang="ru-RU" sz="2200" dirty="0"/>
          </a:p>
          <a:p>
            <a:r>
              <a:rPr lang="uk-UA" altLang="ru-RU" sz="2200" dirty="0"/>
              <a:t>Якісний показник </a:t>
            </a:r>
            <a:r>
              <a:rPr lang="uk-UA" altLang="ru-RU" sz="2200" dirty="0" smtClean="0"/>
              <a:t>63,5%</a:t>
            </a:r>
            <a:endParaRPr lang="uk-UA" altLang="ru-RU" sz="2200" dirty="0"/>
          </a:p>
        </p:txBody>
      </p:sp>
    </p:spTree>
    <p:extLst>
      <p:ext uri="{BB962C8B-B14F-4D97-AF65-F5344CB8AC3E}">
        <p14:creationId xmlns:p14="http://schemas.microsoft.com/office/powerpoint/2010/main" val="360122985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7852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Tx/>
              <a:buNone/>
            </a:pPr>
            <a:r>
              <a:rPr lang="uk-UA" altLang="ru-RU" sz="4600" b="1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Акушерська справа</a:t>
            </a:r>
            <a:endParaRPr lang="ru-RU" altLang="ru-RU" sz="4600" b="1">
              <a:solidFill>
                <a:srgbClr val="66003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250825" y="1052513"/>
            <a:ext cx="8493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200"/>
              <a:t>Перевірено </a:t>
            </a:r>
            <a:r>
              <a:rPr lang="uk-UA" altLang="ru-RU" sz="2200" smtClean="0"/>
              <a:t>102 </a:t>
            </a:r>
            <a:r>
              <a:rPr lang="uk-UA" altLang="ru-RU" sz="2200" dirty="0"/>
              <a:t>контрольних робіт, явка </a:t>
            </a:r>
            <a:r>
              <a:rPr lang="uk-UA" altLang="ru-RU" sz="2200"/>
              <a:t>становить </a:t>
            </a:r>
            <a:r>
              <a:rPr lang="uk-UA" altLang="ru-RU" sz="2200" smtClean="0"/>
              <a:t>100%</a:t>
            </a:r>
            <a:endParaRPr lang="uk-UA" altLang="ru-RU" sz="2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351656"/>
              </p:ext>
            </p:extLst>
          </p:nvPr>
        </p:nvGraphicFramePr>
        <p:xfrm>
          <a:off x="468313" y="1628775"/>
          <a:ext cx="8135937" cy="335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Прямоугольник 3"/>
          <p:cNvSpPr>
            <a:spLocks noChangeArrowheads="1"/>
          </p:cNvSpPr>
          <p:nvPr/>
        </p:nvSpPr>
        <p:spPr bwMode="auto">
          <a:xfrm>
            <a:off x="2411413" y="4941888"/>
            <a:ext cx="4537075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altLang="ru-RU" sz="2200" dirty="0"/>
              <a:t>Середній бал – </a:t>
            </a:r>
            <a:r>
              <a:rPr lang="uk-UA" altLang="ru-RU" sz="2200" dirty="0" smtClean="0"/>
              <a:t>3,7</a:t>
            </a:r>
            <a:endParaRPr lang="ru-RU" altLang="ru-RU" sz="2200" dirty="0"/>
          </a:p>
          <a:p>
            <a:r>
              <a:rPr lang="uk-UA" altLang="ru-RU" sz="2200" dirty="0"/>
              <a:t>Абсолютна успішність – </a:t>
            </a:r>
            <a:r>
              <a:rPr lang="uk-UA" altLang="ru-RU" sz="2200" dirty="0" smtClean="0"/>
              <a:t>98,8%</a:t>
            </a:r>
            <a:endParaRPr lang="ru-RU" altLang="ru-RU" sz="2200" dirty="0"/>
          </a:p>
          <a:p>
            <a:r>
              <a:rPr lang="uk-UA" altLang="ru-RU" sz="2200" dirty="0"/>
              <a:t>Якісний показник </a:t>
            </a:r>
            <a:r>
              <a:rPr lang="uk-UA" altLang="ru-RU" sz="2200" dirty="0" smtClean="0"/>
              <a:t>64,6%</a:t>
            </a:r>
            <a:endParaRPr lang="uk-UA" altLang="ru-RU" sz="2200" dirty="0"/>
          </a:p>
        </p:txBody>
      </p:sp>
    </p:spTree>
    <p:extLst>
      <p:ext uri="{BB962C8B-B14F-4D97-AF65-F5344CB8AC3E}">
        <p14:creationId xmlns:p14="http://schemas.microsoft.com/office/powerpoint/2010/main" val="315390573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7852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Tx/>
              <a:buNone/>
            </a:pPr>
            <a:r>
              <a:rPr lang="uk-UA" altLang="ru-RU" sz="4600" b="1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Стоматологія ортопедична</a:t>
            </a:r>
            <a:endParaRPr lang="ru-RU" altLang="ru-RU" sz="4600" b="1">
              <a:solidFill>
                <a:srgbClr val="66003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1" name="Прямоугольник 3"/>
          <p:cNvSpPr>
            <a:spLocks noChangeArrowheads="1"/>
          </p:cNvSpPr>
          <p:nvPr/>
        </p:nvSpPr>
        <p:spPr bwMode="auto">
          <a:xfrm>
            <a:off x="250825" y="1052513"/>
            <a:ext cx="8493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200" dirty="0"/>
              <a:t>Перевірено </a:t>
            </a:r>
            <a:r>
              <a:rPr lang="uk-UA" altLang="ru-RU" sz="2200" dirty="0" smtClean="0"/>
              <a:t>97 </a:t>
            </a:r>
            <a:r>
              <a:rPr lang="uk-UA" altLang="ru-RU" sz="2200" dirty="0"/>
              <a:t>контрольних робіт, явка становить 98,9%</a:t>
            </a:r>
            <a:endParaRPr lang="uk-UA" altLang="ru-RU" sz="2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257338"/>
              </p:ext>
            </p:extLst>
          </p:nvPr>
        </p:nvGraphicFramePr>
        <p:xfrm>
          <a:off x="468313" y="1628775"/>
          <a:ext cx="8135937" cy="335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3" name="Прямоугольник 3"/>
          <p:cNvSpPr>
            <a:spLocks noChangeArrowheads="1"/>
          </p:cNvSpPr>
          <p:nvPr/>
        </p:nvSpPr>
        <p:spPr bwMode="auto">
          <a:xfrm>
            <a:off x="2411413" y="4941888"/>
            <a:ext cx="4537075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altLang="ru-RU" sz="2200" dirty="0"/>
              <a:t>Середній бал – </a:t>
            </a:r>
            <a:r>
              <a:rPr lang="uk-UA" altLang="ru-RU" sz="2200" dirty="0" smtClean="0"/>
              <a:t>3,8</a:t>
            </a:r>
            <a:endParaRPr lang="ru-RU" altLang="ru-RU" sz="2200" dirty="0"/>
          </a:p>
          <a:p>
            <a:r>
              <a:rPr lang="uk-UA" altLang="ru-RU" sz="2200" dirty="0"/>
              <a:t>Абсолютна успішність – 100%</a:t>
            </a:r>
            <a:endParaRPr lang="ru-RU" altLang="ru-RU" sz="2200" dirty="0"/>
          </a:p>
          <a:p>
            <a:r>
              <a:rPr lang="uk-UA" altLang="ru-RU" sz="2200" dirty="0"/>
              <a:t>Якісний показник 65,9%</a:t>
            </a:r>
          </a:p>
        </p:txBody>
      </p:sp>
    </p:spTree>
    <p:extLst>
      <p:ext uri="{BB962C8B-B14F-4D97-AF65-F5344CB8AC3E}">
        <p14:creationId xmlns:p14="http://schemas.microsoft.com/office/powerpoint/2010/main" val="154951192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7852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Tx/>
              <a:buNone/>
            </a:pPr>
            <a:r>
              <a:rPr lang="uk-UA" altLang="ru-RU" sz="4600" b="1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Сестринська справа</a:t>
            </a:r>
            <a:endParaRPr lang="ru-RU" altLang="ru-RU" sz="4600" b="1">
              <a:solidFill>
                <a:srgbClr val="66003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250825" y="1052513"/>
            <a:ext cx="8493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200" dirty="0"/>
              <a:t>Перевірено </a:t>
            </a:r>
            <a:r>
              <a:rPr lang="uk-UA" altLang="ru-RU" sz="2200" dirty="0" smtClean="0"/>
              <a:t>654 </a:t>
            </a:r>
            <a:r>
              <a:rPr lang="uk-UA" altLang="ru-RU" sz="2200" dirty="0"/>
              <a:t>контрольних робіт, явка становить </a:t>
            </a:r>
            <a:r>
              <a:rPr lang="uk-UA" altLang="ru-RU" sz="2200" dirty="0" smtClean="0"/>
              <a:t>100%</a:t>
            </a:r>
            <a:endParaRPr lang="uk-UA" altLang="ru-RU" sz="2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592362"/>
              </p:ext>
            </p:extLst>
          </p:nvPr>
        </p:nvGraphicFramePr>
        <p:xfrm>
          <a:off x="468313" y="1628775"/>
          <a:ext cx="8135937" cy="335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7" name="Прямоугольник 3"/>
          <p:cNvSpPr>
            <a:spLocks noChangeArrowheads="1"/>
          </p:cNvSpPr>
          <p:nvPr/>
        </p:nvSpPr>
        <p:spPr bwMode="auto">
          <a:xfrm>
            <a:off x="2411413" y="4941888"/>
            <a:ext cx="4537075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altLang="ru-RU" sz="2200" dirty="0"/>
              <a:t>Середній бал – </a:t>
            </a:r>
            <a:r>
              <a:rPr lang="uk-UA" altLang="ru-RU" sz="2200" dirty="0" smtClean="0"/>
              <a:t>3,6</a:t>
            </a:r>
            <a:endParaRPr lang="ru-RU" altLang="ru-RU" sz="2200" dirty="0"/>
          </a:p>
          <a:p>
            <a:r>
              <a:rPr lang="uk-UA" altLang="ru-RU" sz="2200" dirty="0"/>
              <a:t>Абсолютна успішність – </a:t>
            </a:r>
            <a:r>
              <a:rPr lang="uk-UA" altLang="ru-RU" sz="2200" dirty="0" smtClean="0"/>
              <a:t>99,6%</a:t>
            </a:r>
            <a:endParaRPr lang="ru-RU" altLang="ru-RU" sz="2200" dirty="0"/>
          </a:p>
          <a:p>
            <a:r>
              <a:rPr lang="uk-UA" altLang="ru-RU" sz="2200" dirty="0"/>
              <a:t>Якісний показник </a:t>
            </a:r>
            <a:r>
              <a:rPr lang="uk-UA" altLang="ru-RU" sz="2200" dirty="0" smtClean="0"/>
              <a:t>64,5%</a:t>
            </a:r>
            <a:endParaRPr lang="uk-UA" altLang="ru-RU" sz="2200" dirty="0"/>
          </a:p>
        </p:txBody>
      </p:sp>
    </p:spTree>
    <p:extLst>
      <p:ext uri="{BB962C8B-B14F-4D97-AF65-F5344CB8AC3E}">
        <p14:creationId xmlns:p14="http://schemas.microsoft.com/office/powerpoint/2010/main" val="315790233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7852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Tx/>
              <a:buNone/>
            </a:pPr>
            <a:r>
              <a:rPr lang="uk-UA" altLang="ru-RU" sz="4600" b="1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Лікувальна справа</a:t>
            </a:r>
            <a:endParaRPr lang="ru-RU" altLang="ru-RU" sz="4600" b="1">
              <a:solidFill>
                <a:srgbClr val="66003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250825" y="1052513"/>
            <a:ext cx="8493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200" dirty="0"/>
              <a:t>Перевірено </a:t>
            </a:r>
            <a:r>
              <a:rPr lang="uk-UA" altLang="ru-RU" sz="2200" dirty="0" smtClean="0"/>
              <a:t>545 </a:t>
            </a:r>
            <a:r>
              <a:rPr lang="uk-UA" altLang="ru-RU" sz="2200" dirty="0"/>
              <a:t>контрольних робіт, явка становить </a:t>
            </a:r>
            <a:r>
              <a:rPr lang="uk-UA" altLang="ru-RU" sz="2200" dirty="0" smtClean="0"/>
              <a:t>97,8%</a:t>
            </a:r>
            <a:endParaRPr lang="uk-UA" altLang="ru-RU" sz="2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700027"/>
              </p:ext>
            </p:extLst>
          </p:nvPr>
        </p:nvGraphicFramePr>
        <p:xfrm>
          <a:off x="468313" y="1628775"/>
          <a:ext cx="8135937" cy="335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2411413" y="4941888"/>
            <a:ext cx="4537075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altLang="ru-RU" sz="2200" dirty="0"/>
              <a:t>Середній бал – </a:t>
            </a:r>
            <a:r>
              <a:rPr lang="uk-UA" altLang="ru-RU" sz="2200" dirty="0" smtClean="0"/>
              <a:t>3,9</a:t>
            </a:r>
            <a:endParaRPr lang="ru-RU" altLang="ru-RU" sz="2200" dirty="0"/>
          </a:p>
          <a:p>
            <a:r>
              <a:rPr lang="uk-UA" altLang="ru-RU" sz="2200" dirty="0"/>
              <a:t>Абсолютна успішність – </a:t>
            </a:r>
            <a:r>
              <a:rPr lang="uk-UA" altLang="ru-RU" sz="2200" dirty="0" smtClean="0"/>
              <a:t>99,4%</a:t>
            </a:r>
            <a:endParaRPr lang="ru-RU" altLang="ru-RU" sz="2200" dirty="0"/>
          </a:p>
          <a:p>
            <a:r>
              <a:rPr lang="uk-UA" altLang="ru-RU" sz="2200" dirty="0"/>
              <a:t>Якісний показник </a:t>
            </a:r>
            <a:r>
              <a:rPr lang="uk-UA" altLang="ru-RU" sz="2200" dirty="0" smtClean="0"/>
              <a:t>73,1%</a:t>
            </a:r>
            <a:endParaRPr lang="uk-UA" altLang="ru-RU" sz="2200" dirty="0"/>
          </a:p>
        </p:txBody>
      </p:sp>
    </p:spTree>
    <p:extLst>
      <p:ext uri="{BB962C8B-B14F-4D97-AF65-F5344CB8AC3E}">
        <p14:creationId xmlns:p14="http://schemas.microsoft.com/office/powerpoint/2010/main" val="1231795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7852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Tx/>
              <a:buNone/>
            </a:pPr>
            <a:r>
              <a:rPr lang="uk-UA" altLang="ru-RU" sz="4600" b="1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Лабораторна діагностика</a:t>
            </a:r>
            <a:endParaRPr lang="ru-RU" altLang="ru-RU" sz="4600" b="1">
              <a:solidFill>
                <a:srgbClr val="66003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250825" y="1052513"/>
            <a:ext cx="8493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200" dirty="0"/>
              <a:t>Перевірено </a:t>
            </a:r>
            <a:r>
              <a:rPr lang="uk-UA" altLang="ru-RU" sz="2200" dirty="0" smtClean="0"/>
              <a:t>38 контрольні </a:t>
            </a:r>
            <a:r>
              <a:rPr lang="uk-UA" altLang="ru-RU" sz="2200" dirty="0"/>
              <a:t>роботи, явка становить </a:t>
            </a:r>
            <a:r>
              <a:rPr lang="uk-UA" altLang="ru-RU" sz="2200" dirty="0" smtClean="0"/>
              <a:t>100%</a:t>
            </a:r>
            <a:endParaRPr lang="uk-UA" altLang="ru-RU" sz="2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86745"/>
              </p:ext>
            </p:extLst>
          </p:nvPr>
        </p:nvGraphicFramePr>
        <p:xfrm>
          <a:off x="468313" y="1628775"/>
          <a:ext cx="8135937" cy="335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5" name="Прямоугольник 3"/>
          <p:cNvSpPr>
            <a:spLocks noChangeArrowheads="1"/>
          </p:cNvSpPr>
          <p:nvPr/>
        </p:nvSpPr>
        <p:spPr bwMode="auto">
          <a:xfrm>
            <a:off x="2411413" y="4941888"/>
            <a:ext cx="4537075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altLang="ru-RU" sz="2200" dirty="0"/>
              <a:t>Середній бал – </a:t>
            </a:r>
            <a:r>
              <a:rPr lang="uk-UA" altLang="ru-RU" sz="2200" dirty="0" smtClean="0"/>
              <a:t>3,7</a:t>
            </a:r>
            <a:endParaRPr lang="ru-RU" altLang="ru-RU" sz="2200" dirty="0"/>
          </a:p>
          <a:p>
            <a:r>
              <a:rPr lang="uk-UA" altLang="ru-RU" sz="2200" dirty="0"/>
              <a:t>Абсолютна успішність – 100%</a:t>
            </a:r>
            <a:endParaRPr lang="ru-RU" altLang="ru-RU" sz="2200" dirty="0"/>
          </a:p>
          <a:p>
            <a:r>
              <a:rPr lang="uk-UA" altLang="ru-RU" sz="2200" dirty="0"/>
              <a:t>Якісний показник </a:t>
            </a:r>
            <a:r>
              <a:rPr lang="uk-UA" altLang="ru-RU" sz="2200" dirty="0" smtClean="0"/>
              <a:t>70,9%</a:t>
            </a:r>
            <a:endParaRPr lang="uk-UA" altLang="ru-RU" sz="2200" dirty="0"/>
          </a:p>
        </p:txBody>
      </p:sp>
    </p:spTree>
    <p:extLst>
      <p:ext uri="{BB962C8B-B14F-4D97-AF65-F5344CB8AC3E}">
        <p14:creationId xmlns:p14="http://schemas.microsoft.com/office/powerpoint/2010/main" val="254307839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spisani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87</TotalTime>
  <Words>339</Words>
  <Application>Microsoft Office PowerPoint</Application>
  <PresentationFormat>Экран (4:3)</PresentationFormat>
  <Paragraphs>79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Raspisanie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2021-04-21T15:37:58Z</dcterms:created>
  <dcterms:modified xsi:type="dcterms:W3CDTF">2021-04-21T17:55:42Z</dcterms:modified>
</cp:coreProperties>
</file>